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378" r:id="rId5"/>
    <p:sldId id="371" r:id="rId6"/>
    <p:sldId id="260" r:id="rId7"/>
    <p:sldId id="274" r:id="rId8"/>
    <p:sldId id="304" r:id="rId9"/>
    <p:sldId id="303" r:id="rId10"/>
    <p:sldId id="275" r:id="rId11"/>
    <p:sldId id="276" r:id="rId12"/>
    <p:sldId id="359" r:id="rId13"/>
    <p:sldId id="305" r:id="rId14"/>
    <p:sldId id="306" r:id="rId15"/>
    <p:sldId id="307" r:id="rId16"/>
    <p:sldId id="281" r:id="rId17"/>
    <p:sldId id="282" r:id="rId18"/>
    <p:sldId id="283" r:id="rId19"/>
    <p:sldId id="372" r:id="rId20"/>
    <p:sldId id="284" r:id="rId21"/>
    <p:sldId id="311" r:id="rId22"/>
    <p:sldId id="286" r:id="rId23"/>
    <p:sldId id="337" r:id="rId24"/>
    <p:sldId id="297" r:id="rId25"/>
    <p:sldId id="296" r:id="rId26"/>
    <p:sldId id="289" r:id="rId27"/>
    <p:sldId id="291" r:id="rId28"/>
    <p:sldId id="285" r:id="rId29"/>
    <p:sldId id="309" r:id="rId30"/>
    <p:sldId id="290" r:id="rId31"/>
    <p:sldId id="323" r:id="rId32"/>
    <p:sldId id="295" r:id="rId33"/>
    <p:sldId id="292" r:id="rId34"/>
    <p:sldId id="298" r:id="rId35"/>
    <p:sldId id="299" r:id="rId36"/>
    <p:sldId id="314" r:id="rId37"/>
    <p:sldId id="364" r:id="rId38"/>
    <p:sldId id="379" r:id="rId39"/>
    <p:sldId id="381" r:id="rId40"/>
    <p:sldId id="382" r:id="rId41"/>
    <p:sldId id="383" r:id="rId42"/>
    <p:sldId id="384" r:id="rId43"/>
    <p:sldId id="301" r:id="rId44"/>
  </p:sldIdLst>
  <p:sldSz cx="9144000" cy="5143500" type="screen16x9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anose="020F0502020204030204" pitchFamily="34" charset="0"/>
        <a:ea typeface="+mn-ea"/>
        <a:cs typeface="Angsana New" panose="02020603050405020304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anose="020F0502020204030204" pitchFamily="34" charset="0"/>
        <a:ea typeface="+mn-ea"/>
        <a:cs typeface="Angsana New" panose="02020603050405020304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anose="020F0502020204030204" pitchFamily="34" charset="0"/>
        <a:ea typeface="+mn-ea"/>
        <a:cs typeface="Angsana New" panose="02020603050405020304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anose="020F0502020204030204" pitchFamily="34" charset="0"/>
        <a:ea typeface="+mn-ea"/>
        <a:cs typeface="Angsana New" panose="02020603050405020304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anose="020F0502020204030204" pitchFamily="34" charset="0"/>
        <a:ea typeface="+mn-ea"/>
        <a:cs typeface="Angsana New" panose="02020603050405020304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Calibri" panose="020F0502020204030204" pitchFamily="34" charset="0"/>
        <a:ea typeface="+mn-ea"/>
        <a:cs typeface="Angsana New" panose="02020603050405020304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Calibri" panose="020F0502020204030204" pitchFamily="34" charset="0"/>
        <a:ea typeface="+mn-ea"/>
        <a:cs typeface="Angsana New" panose="02020603050405020304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Calibri" panose="020F0502020204030204" pitchFamily="34" charset="0"/>
        <a:ea typeface="+mn-ea"/>
        <a:cs typeface="Angsana New" panose="02020603050405020304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Calibri" panose="020F0502020204030204" pitchFamily="34" charset="0"/>
        <a:ea typeface="+mn-ea"/>
        <a:cs typeface="Angsana New" panose="02020603050405020304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DA1FF"/>
    <a:srgbClr val="FDB3FF"/>
    <a:srgbClr val="FF99FF"/>
    <a:srgbClr val="008000"/>
    <a:srgbClr val="99FFCC"/>
    <a:srgbClr val="DA04DF"/>
    <a:srgbClr val="ED2F09"/>
    <a:srgbClr val="BC3C14"/>
    <a:srgbClr val="8CF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854" autoAdjust="0"/>
    <p:restoredTop sz="94240" autoAdjust="0"/>
  </p:normalViewPr>
  <p:slideViewPr>
    <p:cSldViewPr>
      <p:cViewPr>
        <p:scale>
          <a:sx n="100" d="100"/>
          <a:sy n="100" d="100"/>
        </p:scale>
        <p:origin x="-60" y="-6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EB47EF-EFBB-4DC9-9658-F97E5F1F70F3}" type="datetimeFigureOut">
              <a:rPr lang="th-TH" smtClean="0"/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  <a:p>
            <a:pPr lvl="1"/>
            <a:r>
              <a:rPr lang="th-TH" smtClean="0"/>
              <a:t>ระดับที่สอง</a:t>
            </a:r>
            <a:endParaRPr lang="th-TH" smtClean="0"/>
          </a:p>
          <a:p>
            <a:pPr lvl="2"/>
            <a:r>
              <a:rPr lang="th-TH" smtClean="0"/>
              <a:t>ระดับที่สาม</a:t>
            </a:r>
            <a:endParaRPr lang="th-TH" smtClean="0"/>
          </a:p>
          <a:p>
            <a:pPr lvl="3"/>
            <a:r>
              <a:rPr lang="th-TH" smtClean="0"/>
              <a:t>ระดับที่สี่</a:t>
            </a:r>
            <a:endParaRPr lang="th-TH" smtClean="0"/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CEA765-8C05-4560-8DD9-1507752D8EF8}" type="slidenum">
              <a:rPr lang="th-TH" smtClean="0"/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EA765-8C05-4560-8DD9-1507752D8EF8}" type="slidenum">
              <a:rPr lang="th-TH" smtClean="0"/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 hasCustomPrompt="1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 hasCustomPrompt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2C270-C377-4BE8-8E5A-28F3AB9DDE1E}" type="datetimeFigureOut">
              <a:rPr lang="th-TH"/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409C5-C0E4-453B-902D-7934D1C15251}" type="slidenum">
              <a:rPr lang="th-TH"/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  <a:endParaRPr lang="th-TH"/>
          </a:p>
          <a:p>
            <a:pPr lvl="1"/>
            <a:r>
              <a:rPr lang="th-TH"/>
              <a:t>ระดับที่สอง</a:t>
            </a:r>
            <a:endParaRPr lang="th-TH"/>
          </a:p>
          <a:p>
            <a:pPr lvl="2"/>
            <a:r>
              <a:rPr lang="th-TH"/>
              <a:t>ระดับที่สาม</a:t>
            </a:r>
            <a:endParaRPr lang="th-TH"/>
          </a:p>
          <a:p>
            <a:pPr lvl="3"/>
            <a:r>
              <a:rPr lang="th-TH"/>
              <a:t>ระดับที่สี่</a:t>
            </a:r>
            <a:endParaRPr lang="th-TH"/>
          </a:p>
          <a:p>
            <a:pPr lvl="4"/>
            <a:r>
              <a:rPr lang="th-TH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010F3-7CC0-4109-898F-6AC73A5ECB57}" type="datetimeFigureOut">
              <a:rPr lang="th-TH"/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91857-E7E8-4EC2-9D69-886AF80789FB}" type="slidenum">
              <a:rPr lang="th-TH"/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 hasCustomPrompt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  <a:endParaRPr lang="th-TH"/>
          </a:p>
          <a:p>
            <a:pPr lvl="1"/>
            <a:r>
              <a:rPr lang="th-TH"/>
              <a:t>ระดับที่สอง</a:t>
            </a:r>
            <a:endParaRPr lang="th-TH"/>
          </a:p>
          <a:p>
            <a:pPr lvl="2"/>
            <a:r>
              <a:rPr lang="th-TH"/>
              <a:t>ระดับที่สาม</a:t>
            </a:r>
            <a:endParaRPr lang="th-TH"/>
          </a:p>
          <a:p>
            <a:pPr lvl="3"/>
            <a:r>
              <a:rPr lang="th-TH"/>
              <a:t>ระดับที่สี่</a:t>
            </a:r>
            <a:endParaRPr lang="th-TH"/>
          </a:p>
          <a:p>
            <a:pPr lvl="4"/>
            <a:r>
              <a:rPr lang="th-TH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36BEA-948B-435C-9F46-A67D4FBC9079}" type="datetimeFigureOut">
              <a:rPr lang="th-TH"/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56CA5-7A9E-4BBF-ABAA-3BDAEA9BBB61}" type="slidenum">
              <a:rPr lang="th-TH"/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  <a:endParaRPr lang="th-TH"/>
          </a:p>
          <a:p>
            <a:pPr lvl="1"/>
            <a:r>
              <a:rPr lang="th-TH"/>
              <a:t>ระดับที่สอง</a:t>
            </a:r>
            <a:endParaRPr lang="th-TH"/>
          </a:p>
          <a:p>
            <a:pPr lvl="2"/>
            <a:r>
              <a:rPr lang="th-TH"/>
              <a:t>ระดับที่สาม</a:t>
            </a:r>
            <a:endParaRPr lang="th-TH"/>
          </a:p>
          <a:p>
            <a:pPr lvl="3"/>
            <a:r>
              <a:rPr lang="th-TH"/>
              <a:t>ระดับที่สี่</a:t>
            </a:r>
            <a:endParaRPr lang="th-TH"/>
          </a:p>
          <a:p>
            <a:pPr lvl="4"/>
            <a:r>
              <a:rPr lang="th-TH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D2A40-B4BC-43C1-8A60-85815BEFA26A}" type="datetimeFigureOut">
              <a:rPr lang="th-TH"/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F05B-44C0-45B4-B9CD-509348DD38CC}" type="slidenum">
              <a:rPr lang="th-TH"/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6EE1C-A7EF-46B1-BEED-C0DD3D9E5575}" type="datetimeFigureOut">
              <a:rPr lang="th-TH"/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27537-6466-4711-A354-4FB11549130E}" type="slidenum">
              <a:rPr lang="th-TH"/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 hasCustomPrompt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  <a:endParaRPr lang="th-TH"/>
          </a:p>
          <a:p>
            <a:pPr lvl="1"/>
            <a:r>
              <a:rPr lang="th-TH"/>
              <a:t>ระดับที่สอง</a:t>
            </a:r>
            <a:endParaRPr lang="th-TH"/>
          </a:p>
          <a:p>
            <a:pPr lvl="2"/>
            <a:r>
              <a:rPr lang="th-TH"/>
              <a:t>ระดับที่สาม</a:t>
            </a:r>
            <a:endParaRPr lang="th-TH"/>
          </a:p>
          <a:p>
            <a:pPr lvl="3"/>
            <a:r>
              <a:rPr lang="th-TH"/>
              <a:t>ระดับที่สี่</a:t>
            </a:r>
            <a:endParaRPr lang="th-TH"/>
          </a:p>
          <a:p>
            <a:pPr lvl="4"/>
            <a:r>
              <a:rPr lang="th-TH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 hasCustomPrompt="1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  <a:endParaRPr lang="th-TH"/>
          </a:p>
          <a:p>
            <a:pPr lvl="1"/>
            <a:r>
              <a:rPr lang="th-TH"/>
              <a:t>ระดับที่สอง</a:t>
            </a:r>
            <a:endParaRPr lang="th-TH"/>
          </a:p>
          <a:p>
            <a:pPr lvl="2"/>
            <a:r>
              <a:rPr lang="th-TH"/>
              <a:t>ระดับที่สาม</a:t>
            </a:r>
            <a:endParaRPr lang="th-TH"/>
          </a:p>
          <a:p>
            <a:pPr lvl="3"/>
            <a:r>
              <a:rPr lang="th-TH"/>
              <a:t>ระดับที่สี่</a:t>
            </a:r>
            <a:endParaRPr lang="th-TH"/>
          </a:p>
          <a:p>
            <a:pPr lvl="4"/>
            <a:r>
              <a:rPr lang="th-TH"/>
              <a:t>ระดับที่ห้า</a:t>
            </a:r>
            <a:endParaRPr lang="th-TH"/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2E8D3-1CAF-4D6C-89E3-A071679BA0F3}" type="datetimeFigureOut">
              <a:rPr lang="th-TH"/>
            </a:fld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CD443-1598-4707-987F-AA45286D9D03}" type="slidenum">
              <a:rPr lang="th-TH"/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 hasCustomPrompt="1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  <a:endParaRPr lang="th-TH"/>
          </a:p>
          <a:p>
            <a:pPr lvl="1"/>
            <a:r>
              <a:rPr lang="th-TH"/>
              <a:t>ระดับที่สอง</a:t>
            </a:r>
            <a:endParaRPr lang="th-TH"/>
          </a:p>
          <a:p>
            <a:pPr lvl="2"/>
            <a:r>
              <a:rPr lang="th-TH"/>
              <a:t>ระดับที่สาม</a:t>
            </a:r>
            <a:endParaRPr lang="th-TH"/>
          </a:p>
          <a:p>
            <a:pPr lvl="3"/>
            <a:r>
              <a:rPr lang="th-TH"/>
              <a:t>ระดับที่สี่</a:t>
            </a:r>
            <a:endParaRPr lang="th-TH"/>
          </a:p>
          <a:p>
            <a:pPr lvl="4"/>
            <a:r>
              <a:rPr lang="th-TH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  <a:endParaRPr lang="th-TH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 hasCustomPrompt="1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  <a:endParaRPr lang="th-TH"/>
          </a:p>
          <a:p>
            <a:pPr lvl="1"/>
            <a:r>
              <a:rPr lang="th-TH"/>
              <a:t>ระดับที่สอง</a:t>
            </a:r>
            <a:endParaRPr lang="th-TH"/>
          </a:p>
          <a:p>
            <a:pPr lvl="2"/>
            <a:r>
              <a:rPr lang="th-TH"/>
              <a:t>ระดับที่สาม</a:t>
            </a:r>
            <a:endParaRPr lang="th-TH"/>
          </a:p>
          <a:p>
            <a:pPr lvl="3"/>
            <a:r>
              <a:rPr lang="th-TH"/>
              <a:t>ระดับที่สี่</a:t>
            </a:r>
            <a:endParaRPr lang="th-TH"/>
          </a:p>
          <a:p>
            <a:pPr lvl="4"/>
            <a:r>
              <a:rPr lang="th-TH"/>
              <a:t>ระดับที่ห้า</a:t>
            </a:r>
            <a:endParaRPr lang="th-TH"/>
          </a:p>
        </p:txBody>
      </p:sp>
      <p:sp>
        <p:nvSpPr>
          <p:cNvPr id="7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8891E-4676-48A8-A712-ECC7C7F73446}" type="datetimeFigureOut">
              <a:rPr lang="th-TH"/>
            </a:fld>
            <a:endParaRPr lang="th-TH"/>
          </a:p>
        </p:txBody>
      </p:sp>
      <p:sp>
        <p:nvSpPr>
          <p:cNvPr id="8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EE22F-70DA-4274-B08F-02E85E9857D9}" type="slidenum">
              <a:rPr lang="th-TH"/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E01B5-1C7E-4A81-A55F-6831BC1AD7D9}" type="datetimeFigureOut">
              <a:rPr lang="th-TH"/>
            </a:fld>
            <a:endParaRPr lang="th-TH"/>
          </a:p>
        </p:txBody>
      </p:sp>
      <p:sp>
        <p:nvSpPr>
          <p:cNvPr id="4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6F854-F5A3-4C49-874B-923314BE4C59}" type="slidenum">
              <a:rPr lang="th-TH"/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F6E0C-ED54-4932-AF4B-71284254E771}" type="datetimeFigureOut">
              <a:rPr lang="th-TH"/>
            </a:fld>
            <a:endParaRPr lang="th-TH"/>
          </a:p>
        </p:txBody>
      </p:sp>
      <p:sp>
        <p:nvSpPr>
          <p:cNvPr id="3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48BE7-8B6F-41B1-A9CB-99185EB2BF7D}" type="slidenum">
              <a:rPr lang="th-TH"/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 hasCustomPrompt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  <a:endParaRPr lang="th-TH"/>
          </a:p>
          <a:p>
            <a:pPr lvl="1"/>
            <a:r>
              <a:rPr lang="th-TH"/>
              <a:t>ระดับที่สอง</a:t>
            </a:r>
            <a:endParaRPr lang="th-TH"/>
          </a:p>
          <a:p>
            <a:pPr lvl="2"/>
            <a:r>
              <a:rPr lang="th-TH"/>
              <a:t>ระดับที่สาม</a:t>
            </a:r>
            <a:endParaRPr lang="th-TH"/>
          </a:p>
          <a:p>
            <a:pPr lvl="3"/>
            <a:r>
              <a:rPr lang="th-TH"/>
              <a:t>ระดับที่สี่</a:t>
            </a:r>
            <a:endParaRPr lang="th-TH"/>
          </a:p>
          <a:p>
            <a:pPr lvl="4"/>
            <a:r>
              <a:rPr lang="th-TH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 hasCustomPrompt="1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  <a:endParaRPr lang="th-TH"/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243F-33CC-4C6B-B60B-5A3CA9C31A7B}" type="datetimeFigureOut">
              <a:rPr lang="th-TH"/>
            </a:fld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77B77-0B65-4AB3-952C-DF9E86205C79}" type="slidenum">
              <a:rPr lang="th-TH"/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  <a:endParaRPr lang="th-TH"/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570E7-7D9E-44E2-9049-C7A6C727352B}" type="datetimeFigureOut">
              <a:rPr lang="th-TH"/>
            </a:fld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162CE-B13F-47F0-9739-CCB772BA1DA7}" type="slidenum">
              <a:rPr lang="th-TH"/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แทน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th-TH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1027" name="ตัวแทนข้อความ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  <a:endParaRPr lang="th-TH"/>
          </a:p>
          <a:p>
            <a:pPr lvl="1"/>
            <a:r>
              <a:rPr lang="th-TH"/>
              <a:t>ระดับที่สอง</a:t>
            </a:r>
            <a:endParaRPr lang="th-TH"/>
          </a:p>
          <a:p>
            <a:pPr lvl="2"/>
            <a:r>
              <a:rPr lang="th-TH"/>
              <a:t>ระดับที่สาม</a:t>
            </a:r>
            <a:endParaRPr lang="th-TH"/>
          </a:p>
          <a:p>
            <a:pPr lvl="3"/>
            <a:r>
              <a:rPr lang="th-TH"/>
              <a:t>ระดับที่สี่</a:t>
            </a:r>
            <a:endParaRPr lang="th-TH"/>
          </a:p>
          <a:p>
            <a:pPr lvl="4"/>
            <a:r>
              <a:rPr lang="th-TH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7473C7-9631-4FDC-8ABF-2B5EF8F47547}" type="datetimeFigureOut">
              <a:rPr lang="th-TH"/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44BE09D-8A7E-4BAF-8E8B-D0C387E61D92}" type="slidenum">
              <a:rPr lang="th-TH"/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&#3649;&#3609;&#3610;%20%203%20%20&#3591;&#3610;&#3621;&#3591;&#3607;&#3640;&#3609;.pdf" TargetMode="Externa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&#3649;&#3609;&#3610;%20%204%20%20%20NCD%20%20-%20&#3649;&#3626;&#3591;&#3609;&#3635;&#3651;&#3592;%20&#3611;&#3619;&#3632;&#3594;&#3640;&#3617;%20&#3588;&#3611;&#3626;&#3592;%20%20%20+%20(&#3586;&#3638;&#3657;&#3609;&#3592;&#3629;).pptx" TargetMode="External"/><Relationship Id="rId2" Type="http://schemas.openxmlformats.org/officeDocument/2006/relationships/image" Target="../media/image23.jpeg"/><Relationship Id="rId1" Type="http://schemas.openxmlformats.org/officeDocument/2006/relationships/image" Target="../media/image7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&#3649;&#3609;&#3610;%20%205%20%20CD.pdf" TargetMode="External"/><Relationship Id="rId2" Type="http://schemas.openxmlformats.org/officeDocument/2006/relationships/image" Target="../media/image24.png"/><Relationship Id="rId1" Type="http://schemas.openxmlformats.org/officeDocument/2006/relationships/image" Target="../media/image7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hyperlink" Target="&#3649;&#3609;&#3610;%20%206%20%20%20&#3649;&#3592;&#3657;&#3591;&#3592;&#3634;&#3585;%20%20%20&#3611;&#3619;&#3632;&#3585;&#3633;&#3609;&#3626;&#3640;&#3586;&#3616;&#3634;&#3614;.pdf" TargetMode="External"/><Relationship Id="rId1" Type="http://schemas.openxmlformats.org/officeDocument/2006/relationships/image" Target="../media/image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7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&#3649;&#3609;&#3610;%20%207%20%20%20&#3629;&#3623;&#3621;.pdf" TargetMode="External"/><Relationship Id="rId2" Type="http://schemas.openxmlformats.org/officeDocument/2006/relationships/image" Target="../media/image27.jpeg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7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5.png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image" Target="../media/image7.jpe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3.png"/><Relationship Id="rId8" Type="http://schemas.openxmlformats.org/officeDocument/2006/relationships/image" Target="../media/image42.png"/><Relationship Id="rId7" Type="http://schemas.openxmlformats.org/officeDocument/2006/relationships/image" Target="../media/image41.jpeg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&#3649;&#3609;&#3610;%20%208%20%20%20&#3648;&#3614;&#3639;&#3656;&#3629;&#3614;&#3636;&#3592;&#3634;&#3619;&#3603;&#3634;%20%20-%20&#3585;&#3621;&#3640;&#3656;&#3617;&#3591;&#3634;&#3609;&#3611;&#3619;&#3632;&#3585;&#3633;&#3609;&#3626;&#3640;&#3586;&#3616;&#3634;&#3614;.pdf" TargetMode="External"/><Relationship Id="rId1" Type="http://schemas.openxmlformats.org/officeDocument/2006/relationships/image" Target="../media/image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&#3649;&#3609;&#3610;%20%208%20%20%20&#3648;&#3614;&#3639;&#3656;&#3629;&#3614;&#3636;&#3592;&#3634;&#3619;&#3603;&#3634;%20%20-%20&#3585;&#3621;&#3640;&#3656;&#3617;&#3591;&#3634;&#3609;&#3611;&#3619;&#3632;&#3585;&#3633;&#3609;&#3626;&#3640;&#3586;&#3616;&#3634;&#3614;.pdf" TargetMode="External"/><Relationship Id="rId1" Type="http://schemas.openxmlformats.org/officeDocument/2006/relationships/image" Target="../media/image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&#3649;&#3609;&#3610;%20%208%20%20%20&#3648;&#3614;&#3639;&#3656;&#3629;&#3614;&#3636;&#3592;&#3634;&#3619;&#3603;&#3634;%20%20-%20&#3585;&#3621;&#3640;&#3656;&#3617;&#3591;&#3634;&#3609;&#3611;&#3619;&#3632;&#3585;&#3633;&#3609;&#3626;&#3640;&#3586;&#3616;&#3634;&#3614;.pdf" TargetMode="External"/><Relationship Id="rId1" Type="http://schemas.openxmlformats.org/officeDocument/2006/relationships/image" Target="../media/image7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hyperlink" Target="&#3649;&#3609;&#3610;%20%208%20%20%20&#3648;&#3614;&#3639;&#3656;&#3629;&#3614;&#3636;&#3592;&#3634;&#3619;&#3603;&#3634;%20%20-%20&#3585;&#3621;&#3640;&#3656;&#3617;&#3591;&#3634;&#3609;&#3611;&#3619;&#3632;&#3585;&#3633;&#3609;&#3626;&#3640;&#3586;&#3616;&#3634;&#3614;.pdf" TargetMode="External"/><Relationship Id="rId1" Type="http://schemas.openxmlformats.org/officeDocument/2006/relationships/image" Target="../media/image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&#3649;&#3609;&#3610;%20%208%20%20%20&#3648;&#3614;&#3639;&#3656;&#3629;&#3614;&#3636;&#3592;&#3634;&#3619;&#3603;&#3634;%20%20-%20&#3585;&#3621;&#3640;&#3656;&#3617;&#3591;&#3634;&#3609;&#3611;&#3619;&#3632;&#3585;&#3633;&#3609;&#3626;&#3640;&#3586;&#3616;&#3634;&#3614;.pdf" TargetMode="Externa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&#3649;&#3609;&#3610;%20%208%20%20%20&#3648;&#3614;&#3639;&#3656;&#3629;&#3614;&#3636;&#3592;&#3634;&#3619;&#3603;&#3634;%20%20-%20&#3585;&#3621;&#3640;&#3656;&#3617;&#3591;&#3634;&#3609;&#3611;&#3619;&#3632;&#3585;&#3633;&#3609;&#3626;&#3640;&#3586;&#3616;&#3634;&#3614;.pdf" TargetMode="External"/><Relationship Id="rId1" Type="http://schemas.openxmlformats.org/officeDocument/2006/relationships/image" Target="../media/image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&#3649;&#3609;&#3610;%20%201%20%20%20&#3619;&#3591;.%20&#3585;&#3634;&#3619;&#3611;&#3619;&#3632;&#3594;&#3640;&#3617;%20&#3588;&#3611;&#3626;&#3592;.&#3605;&#3619;&#3634;&#3604;%206-2565%20%20(%20&#3624;.%208-7-65).pdf" TargetMode="External"/><Relationship Id="rId2" Type="http://schemas.openxmlformats.org/officeDocument/2006/relationships/hyperlink" Target="file:///F:\--00--%20%20PDF%20%20&#3588;&#3611;&#3626;&#3592;.%201-2563%20%20%20%20%20%20%20%20%20%2030%20&#3617;.&#3588;.63\1-63\1.pdf" TargetMode="Externa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&#3649;&#3609;&#3610;%20%202%20%20PP.&#3651;&#3594;&#3657;&#3592;&#3656;&#3634;&#3618;&#3591;&#3610;&#3611;&#3619;&#3632;&#3617;&#3634;&#3603;65(&#3585;&#3588;.65).pdf" TargetMode="External"/><Relationship Id="rId2" Type="http://schemas.openxmlformats.org/officeDocument/2006/relationships/hyperlink" Target="&#3649;&#3609;&#3610;%20%203%20%20&#3591;&#3610;&#3621;&#3591;&#3607;&#3640;&#3609;.pdf" TargetMode="Externa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รูปภาพ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225" y="1922463"/>
            <a:ext cx="1984375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938" y="2709863"/>
            <a:ext cx="114617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รูปภาพ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312988"/>
            <a:ext cx="1500188" cy="137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สี่เหลี่ยมผืนผ้า 16"/>
          <p:cNvSpPr/>
          <p:nvPr/>
        </p:nvSpPr>
        <p:spPr>
          <a:xfrm>
            <a:off x="-4763" y="3640138"/>
            <a:ext cx="9144001" cy="91598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-15876" y="4227512"/>
            <a:ext cx="9159876" cy="915988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5" name="แผนผังลําดับงาน: การดำเนินการด้วยตนเอง 4"/>
          <p:cNvSpPr/>
          <p:nvPr/>
        </p:nvSpPr>
        <p:spPr>
          <a:xfrm rot="5400000">
            <a:off x="3408879" y="-3126185"/>
            <a:ext cx="2139702" cy="8454422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6" name="แผนผังลําดับงาน: การดำเนินการด้วยตนเอง 5"/>
          <p:cNvSpPr/>
          <p:nvPr/>
        </p:nvSpPr>
        <p:spPr>
          <a:xfrm rot="5400000">
            <a:off x="3995936" y="-3116882"/>
            <a:ext cx="1296144" cy="7920880"/>
          </a:xfrm>
          <a:prstGeom prst="flowChartManualOperation">
            <a:avLst/>
          </a:prstGeom>
          <a:solidFill>
            <a:srgbClr val="00743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2" name="Picture 2" descr="ผลการค้นหารูปภาพสำหรับ กระทรวงการสาธารณสุ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69" y="214296"/>
            <a:ext cx="1224865" cy="118986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สี่เหลี่ยมผืนผ้า 6"/>
          <p:cNvSpPr/>
          <p:nvPr/>
        </p:nvSpPr>
        <p:spPr>
          <a:xfrm>
            <a:off x="285720" y="339725"/>
            <a:ext cx="8329643" cy="12001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ea typeface="MS PGothic" panose="020B0600070205080204" pitchFamily="34" charset="-128"/>
                <a:cs typeface="KodchiangUPC" panose="02020603050405020304" pitchFamily="18" charset="-34"/>
              </a:rPr>
              <a:t>การประชุม</a:t>
            </a:r>
            <a:r>
              <a:rPr lang="th-TH" sz="3200" b="1" dirty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ea typeface="MS PGothic" panose="020B0600070205080204" pitchFamily="34" charset="-128"/>
                <a:cs typeface="KodchiangUPC" panose="02020603050405020304" pitchFamily="18" charset="-34"/>
              </a:rPr>
              <a:t>คณะกรรมการประสานงานสาธารณสุขระดับจังหวัด </a:t>
            </a:r>
            <a:br>
              <a:rPr lang="th-TH" sz="3200" b="1" dirty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ea typeface="MS PGothic" panose="020B0600070205080204" pitchFamily="34" charset="-128"/>
                <a:cs typeface="KodchiangUPC" panose="02020603050405020304" pitchFamily="18" charset="-34"/>
              </a:rPr>
            </a:br>
            <a:r>
              <a:rPr lang="th-TH" sz="3200" b="1" dirty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ea typeface="MS PGothic" panose="020B0600070205080204" pitchFamily="34" charset="-128"/>
                <a:cs typeface="KodchiangUPC" panose="02020603050405020304" pitchFamily="18" charset="-34"/>
              </a:rPr>
              <a:t>(</a:t>
            </a:r>
            <a:r>
              <a:rPr lang="th-TH" sz="3200" b="1" dirty="0" err="1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ea typeface="MS PGothic" panose="020B0600070205080204" pitchFamily="34" charset="-128"/>
                <a:cs typeface="KodchiangUPC" panose="02020603050405020304" pitchFamily="18" charset="-34"/>
              </a:rPr>
              <a:t>คป</a:t>
            </a:r>
            <a:r>
              <a:rPr lang="th-TH" sz="3200" b="1" dirty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ea typeface="MS PGothic" panose="020B0600070205080204" pitchFamily="34" charset="-128"/>
                <a:cs typeface="KodchiangUPC" panose="02020603050405020304" pitchFamily="18" charset="-34"/>
              </a:rPr>
              <a:t>สจ.ตราด)</a:t>
            </a:r>
            <a:endParaRPr lang="th-TH" sz="3200" b="1" dirty="0">
              <a:ln w="11430"/>
              <a:solidFill>
                <a:srgbClr val="FF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11" name="สี่เหลี่ยมผืนผ้ามุมมน 10"/>
          <p:cNvSpPr/>
          <p:nvPr/>
        </p:nvSpPr>
        <p:spPr>
          <a:xfrm rot="3377851">
            <a:off x="6826390" y="2174589"/>
            <a:ext cx="1230667" cy="1269391"/>
          </a:xfrm>
          <a:prstGeom prst="roundRect">
            <a:avLst/>
          </a:prstGeom>
          <a:solidFill>
            <a:schemeClr val="bg1"/>
          </a:solidFill>
          <a:ln>
            <a:solidFill>
              <a:srgbClr val="007434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6764361" y="2376488"/>
            <a:ext cx="1165225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5400" b="1" dirty="0">
                <a:solidFill>
                  <a:srgbClr val="007434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dchiangUPC" panose="02020603050405020304" pitchFamily="18" charset="-34"/>
                <a:ea typeface="MS PGothic" panose="020B0600070205080204" pitchFamily="34" charset="-128"/>
                <a:cs typeface="KodchiangUPC" panose="02020603050405020304" pitchFamily="18" charset="-34"/>
              </a:rPr>
              <a:t>ครั้งที่</a:t>
            </a:r>
            <a:endParaRPr lang="th-TH" sz="5400" dirty="0">
              <a:solidFill>
                <a:srgbClr val="007434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7929586" y="2428874"/>
            <a:ext cx="928694" cy="857256"/>
          </a:xfrm>
          <a:prstGeom prst="ellipse">
            <a:avLst/>
          </a:prstGeom>
          <a:solidFill>
            <a:srgbClr val="007434"/>
          </a:solidFill>
          <a:ln w="762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50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th-TH" sz="5000" b="1" dirty="0">
              <a:solidFill>
                <a:srgbClr val="FF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27038" y="3633788"/>
            <a:ext cx="8259762" cy="7080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cap="all" dirty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KodchiangUPC" panose="02020603050405020304" pitchFamily="18" charset="-34"/>
                <a:ea typeface="MS PGothic" panose="020B0600070205080204" pitchFamily="34" charset="-128"/>
                <a:cs typeface="KodchiangUPC" panose="02020603050405020304" pitchFamily="18" charset="-34"/>
              </a:rPr>
              <a:t>วันที่ </a:t>
            </a:r>
            <a:r>
              <a:rPr lang="th-TH" sz="4000" b="1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KodchiangUPC" panose="02020603050405020304" pitchFamily="18" charset="-34"/>
                <a:ea typeface="MS PGothic" panose="020B0600070205080204" pitchFamily="34" charset="-128"/>
                <a:cs typeface="KodchiangUPC" panose="02020603050405020304" pitchFamily="18" charset="-34"/>
              </a:rPr>
              <a:t>9 สิงหาคม </a:t>
            </a:r>
            <a:r>
              <a:rPr lang="th-TH" sz="4000" b="1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KodchiangUPC" panose="02020603050405020304" pitchFamily="18" charset="-34"/>
                <a:ea typeface="MS PGothic" panose="020B0600070205080204" pitchFamily="34" charset="-128"/>
                <a:cs typeface="KodchiangUPC" panose="02020603050405020304" pitchFamily="18" charset="-34"/>
              </a:rPr>
              <a:t>2565</a:t>
            </a:r>
            <a:endParaRPr lang="th-TH" sz="4000" b="1" cap="all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15" name="TextBox 10"/>
          <p:cNvSpPr txBox="1"/>
          <p:nvPr/>
        </p:nvSpPr>
        <p:spPr>
          <a:xfrm>
            <a:off x="381000" y="4343400"/>
            <a:ext cx="8466606" cy="692497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3900" b="1" dirty="0">
                <a:solidFill>
                  <a:schemeClr val="bg1"/>
                </a:solidFill>
                <a:latin typeface="KodchiangUPC" panose="02020603050405020304" pitchFamily="18" charset="-34"/>
                <a:ea typeface="MS PGothic" panose="020B0600070205080204" pitchFamily="34" charset="-128"/>
                <a:cs typeface="KodchiangUPC" panose="02020603050405020304" pitchFamily="18" charset="-34"/>
              </a:rPr>
              <a:t>ณ ห้องประชุมพลอยแดงค่าล้ำ สำนักงานสาธารณสุขจังหวัดตราด</a:t>
            </a:r>
            <a:endParaRPr lang="th-TH" sz="3900" b="1" dirty="0">
              <a:solidFill>
                <a:schemeClr val="bg1"/>
              </a:solidFill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286380" y="1185863"/>
            <a:ext cx="33591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dchiangUPC" panose="02020603050405020304" pitchFamily="18" charset="-34"/>
                <a:ea typeface="MS PGothic" panose="020B0600070205080204" pitchFamily="34" charset="-128"/>
                <a:cs typeface="KodchiangUPC" panose="02020603050405020304" pitchFamily="18" charset="-34"/>
              </a:rPr>
              <a:t>ปี </a:t>
            </a:r>
            <a:r>
              <a:rPr lang="th-TH" sz="4000" b="1" dirty="0" err="1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dchiangUPC" panose="02020603050405020304" pitchFamily="18" charset="-34"/>
                <a:ea typeface="MS PGothic" panose="020B0600070205080204" pitchFamily="34" charset="-128"/>
                <a:cs typeface="KodchiangUPC" panose="02020603050405020304" pitchFamily="18" charset="-34"/>
              </a:rPr>
              <a:t>พศ.</a:t>
            </a:r>
            <a:r>
              <a:rPr lang="th-TH" sz="4800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dchiangUPC" panose="02020603050405020304" pitchFamily="18" charset="-34"/>
                <a:ea typeface="MS PGothic" panose="020B0600070205080204" pitchFamily="34" charset="-128"/>
                <a:cs typeface="KodchiangUPC" panose="02020603050405020304" pitchFamily="18" charset="-34"/>
              </a:rPr>
              <a:t> </a:t>
            </a:r>
            <a:r>
              <a:rPr lang="th-TH" sz="4800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dchiangUPC" panose="02020603050405020304" pitchFamily="18" charset="-34"/>
                <a:ea typeface="MS PGothic" panose="020B0600070205080204" pitchFamily="34" charset="-128"/>
                <a:cs typeface="KodchiangUPC" panose="02020603050405020304" pitchFamily="18" charset="-34"/>
              </a:rPr>
              <a:t>2565</a:t>
            </a:r>
            <a:endParaRPr lang="th-TH" sz="7200" b="1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2073" name="AutoShape 8" descr="ผลการค้นหารูปภาพสำหรับ cartoon tree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cs typeface="Cordia New" panose="020B0304020202020204" pitchFamily="34" charset="-34"/>
            </a:endParaRPr>
          </a:p>
        </p:txBody>
      </p:sp>
      <p:sp>
        <p:nvSpPr>
          <p:cNvPr id="2074" name="AutoShape 10" descr="ผลการค้นหารูปภาพสำหรับ tree cartoon no background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cs typeface="Cordia New" panose="020B0304020202020204" pitchFamily="34" charset="-34"/>
            </a:endParaRPr>
          </a:p>
        </p:txBody>
      </p:sp>
      <p:sp>
        <p:nvSpPr>
          <p:cNvPr id="3" name="AutoShape 2" descr="Napnutriscience - การพาณิชย์และอุตสาหกรรม - กรุงเทพมหานคร - รีวิว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" name="AutoShape 4" descr="Let's fight corona - covid19 - About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pic>
        <p:nvPicPr>
          <p:cNvPr id="3078" name="Picture 6" descr="Illustration fight covid-19 corona virus. cure corona virus 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271" y="2073598"/>
            <a:ext cx="3324945" cy="15601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175800" y="74055"/>
            <a:ext cx="8111108" cy="646331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36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๓ เรื่อง สืบเนื่องมาจากการประชุมครั้งที่ 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6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/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๒๕๖๕</a:t>
            </a:r>
            <a:endParaRPr lang="th-TH" sz="36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SarabunIT๙" panose="020B0500040200020003" pitchFamily="34" charset="-34"/>
              <a:ea typeface="MS PGothic" panose="020B0600070205080204" pitchFamily="34" charset="-128"/>
              <a:cs typeface="TH SarabunIT๙" panose="020B0500040200020003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357290" y="1362066"/>
            <a:ext cx="662468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3.2.3 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งบค่าเสื่อม  ปี 2565</a:t>
            </a:r>
            <a:r>
              <a:rPr lang="en-US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(งบค่าเสื่อม 10</a:t>
            </a:r>
            <a:r>
              <a:rPr lang="en-US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%,  </a:t>
            </a:r>
            <a:r>
              <a:rPr lang="en-US" b="1" u="sng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20%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) </a:t>
            </a:r>
            <a:endParaRPr lang="en-US" dirty="0" smtClean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5643570" y="834084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2" action="ppaction://hlinkfile"/>
              </a:rPr>
              <a:t>(เอกสารหมายเลข </a:t>
            </a:r>
            <a:r>
              <a:rPr lang="th-TH" u="sng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2" action="ppaction://hlinkfile"/>
              </a:rPr>
              <a:t>3)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362053" y="2028821"/>
            <a:ext cx="6624684" cy="138499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3.2.4 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งบเพื่อแก้ไขปัญหาการระบาดของโรคติดเชื้อ</a:t>
            </a:r>
            <a:r>
              <a:rPr lang="th-TH" b="1" dirty="0" err="1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ไวรัส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โคโรนา 2019 ตามบัญชีท้าย </a:t>
            </a:r>
            <a:r>
              <a:rPr lang="th-TH" b="1" dirty="0" err="1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พรก.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เงินกู้  พ.ศ. 2564 (เพิ่มเติม)  รายการครุภัณฑ์  จำนวน  18 รายการ</a:t>
            </a:r>
            <a:endParaRPr lang="en-US" dirty="0" smtClean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357290" y="3562357"/>
            <a:ext cx="6624684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3.2.5 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งบลงทุน  ค่าครุภัณฑ์ งบประมาณรายจ่ายประจำปี งบประมาณ พ.ศ. 2566 ข้อมูล  ณ วันที่ 28 มิถุนายน 2565</a:t>
            </a:r>
            <a:endParaRPr lang="en-US" dirty="0" smtClean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000100" y="36558"/>
            <a:ext cx="8324428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142976" y="1285866"/>
            <a:ext cx="6858048" cy="646331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ysClr val="windowText" lastClr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4.1</a:t>
            </a:r>
            <a:r>
              <a:rPr lang="th-TH" sz="3600" b="1" dirty="0">
                <a:solidFill>
                  <a:sysClr val="windowText" lastClr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เรื่อง แจ้งให้ทราบจากชมรม </a:t>
            </a:r>
            <a:r>
              <a:rPr lang="th-TH" sz="3600" b="1" dirty="0" err="1">
                <a:solidFill>
                  <a:sysClr val="windowText" lastClr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อส</a:t>
            </a:r>
            <a:r>
              <a:rPr lang="th-TH" sz="3600" b="1" dirty="0">
                <a:solidFill>
                  <a:sysClr val="windowText" lastClr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ม. จังหวัดตราด</a:t>
            </a:r>
            <a:endParaRPr lang="en-US" sz="3600" dirty="0">
              <a:solidFill>
                <a:sysClr val="windowText" lastClr="000000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6452" t="8694" r="6451"/>
          <a:stretch>
            <a:fillRect/>
          </a:stretch>
        </p:blipFill>
        <p:spPr bwMode="auto">
          <a:xfrm>
            <a:off x="3214678" y="2035679"/>
            <a:ext cx="2000264" cy="233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302182" y="3896035"/>
            <a:ext cx="2413090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altLang="zh-TW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 นางอังคณา  ทองโชติ</a:t>
            </a:r>
            <a:endParaRPr lang="th-TH" sz="2400" b="1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</a:t>
            </a:r>
            <a:endParaRPr lang="th-TH" dirty="0"/>
          </a:p>
        </p:txBody>
      </p:sp>
      <p:sp>
        <p:nvSpPr>
          <p:cNvPr id="11" name="TextBox 10"/>
          <p:cNvSpPr txBox="1"/>
          <p:nvPr/>
        </p:nvSpPr>
        <p:spPr>
          <a:xfrm>
            <a:off x="5286380" y="2643188"/>
            <a:ext cx="2428892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- ไม่มี -</a:t>
            </a:r>
            <a:endParaRPr lang="th-TH" sz="2400" b="1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000100" y="49671"/>
            <a:ext cx="8324428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142976" y="1214428"/>
            <a:ext cx="7188503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4.2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เรื่อง แจ้งให้ทราบจากกองสาธารณสุขและสิ่งแวดล้อม เทศบาลเมืองตราด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5500694" y="3929072"/>
            <a:ext cx="2706094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นายตนุภัทร  นะ</a:t>
            </a:r>
            <a:r>
              <a:rPr lang="th-TH" sz="2400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รานันท์</a:t>
            </a:r>
            <a:endParaRPr lang="th-TH" sz="2400" b="1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</a:t>
            </a:r>
            <a:endParaRPr lang="th-T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7327" t="13889" r="25826"/>
          <a:stretch>
            <a:fillRect/>
          </a:stretch>
        </p:blipFill>
        <p:spPr bwMode="auto">
          <a:xfrm>
            <a:off x="3286116" y="1845464"/>
            <a:ext cx="2000264" cy="2583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5572132" y="2571750"/>
            <a:ext cx="2428892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400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ไม่มี</a:t>
            </a:r>
            <a:endParaRPr lang="th-TH" sz="2400" b="1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-2032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45" y="1563200"/>
            <a:ext cx="444194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4.3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เรื่อง แจ้งให้ทราบจาก </a:t>
            </a:r>
            <a:r>
              <a:rPr lang="th-TH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ศตม</a:t>
            </a:r>
            <a:r>
              <a:rPr lang="en-US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ที่ ๖</a:t>
            </a:r>
            <a:r>
              <a:rPr lang="en-US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๔ ตราด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pic>
        <p:nvPicPr>
          <p:cNvPr id="8" name="Picture 8" descr="https://attachment.outlook.office.net/owa/yupin_1998@hotmail.com/service.svc/s/GetAttachmentThumbnail?id=AQMkADAwATY0MDABLWI1ODYtYWY0Ny0wMAItMDAKAEYAAANRw%2BO%2FdsD%2FRYfgu%2F9BCM6KBwDChviT3%2BiURLmWYMlIjjefAAACAQwAAAAJYKkXwF2KSYvcSVI%2BBzBTAAAAddOawAAAAAESABAA21Wm%2BEhsvE2XeEVhrBtO3Q%3D%3D&amp;thumbnailType=2&amp;X-OWA-CANARY=WovvDLuZKUae1XsdeJOEG-ByBKdehtUYKY8ZvzE12dMKVcgmk9BXFOjrOZt2vqWSqbAnCNK08oU.&amp;token=eyJ0eXAiOiJKV1QiLCJhbGciOiJSUzI1NiIsIng1dCI6ImVuaDlCSnJWUFU1aWpWMXFqWmpWLWZMMmJjbyJ9.eyJ2ZXIiOiJFeGNoYW5nZS5DYWxsYmFjay5WMSIsImFwcGN0eHNlbmRlciI6Ik93YURvd25sb2FkQDg0ZGY5ZTdmLWU5ZjYtNDBhZi1iNDM1LWFhYWFhYWFhYWFhYSIsImFwcGN0eCI6IntcIm1zZXhjaHByb3RcIjpcIm93YVwiLFwicHJpbWFyeXNpZFwiOlwiUy0xLTI4MjctNDA5NjAwLTMwNDU1MDI3OTFcIixcInB1aWRcIjpcIjE3NTkyMjE2NDk5NDQzOTFcIixcIm9pZFwiOlwiMDAwNjQwMDAtYjU4Ni1hZjQ3LTAwMDAtMDAwMDAwMDAwMDAwXCIsXCJzY29wZVwiOlwiT3dhRG93bmxvYWRcIn0iLCJpc3MiOiIwMDAwMDAwMi0wMDAwLTBmZjEtY2UwMC0wMDAwMDAwMDAwMDBAODRkZjllN2YtZTlmNi00MGFmLWI0MzUtYWFhYWFhYWFhYWFhIiwiYXVkIjoiMDAwMDAwMDItMDAwMC0wZmYxLWNlMDAtMDAwMDAwMDAwMDAwL2F0dGFjaG1lbnQub3V0bG9vay5vZmZpY2UubmV0QDg0ZGY5ZTdmLWU5ZjYtNDBhZi1iNDM1LWFhYWFhYWFhYWFhYSIsImV4cCI6MTUyMDY3MDE0MCwibmJmIjoxNTIwNjY5NTQwfQ.bG4JjIk6Gp6BR3IrI55N1rgqsrmfsVz-0spq-KF0ukNihYJ0ylg26782K5ZEaabsiZjAmV3lwbw4reN1lgPseRISK53gji9bX_lQqyz9PEgsaMwpNWZBXpymIeXCP8CBU7V9gPo9zW2WawCvodCKo7Zi0XUpgKrjMxTNj4eDIMMMgEYFq3UZ0VS_M9YLI1T1mNyIUSq6EZrGB9VlEsEeSamEj7kMVXmVE_t5mS_0CTXZDT-UTEZhlZ5owBrh7rl0RznEna9n7cmUpRWi4oqpeygWKxXOgpN_hK2PpDWokQoBor7auAQQ_eqddTM6DGia8hfq3HlfrUF62oT9SkHVFQ&amp;owa=outlook.live.com&amp;isc=1"/>
          <p:cNvPicPr>
            <a:picLocks noChangeAspect="1" noChangeArrowheads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 bwMode="auto">
          <a:xfrm>
            <a:off x="6228389" y="1419855"/>
            <a:ext cx="1928826" cy="2190930"/>
          </a:xfrm>
          <a:prstGeom prst="round2DiagRect">
            <a:avLst/>
          </a:prstGeom>
          <a:noFill/>
          <a:ln w="5715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9" name="TextBox 8"/>
          <p:cNvSpPr txBox="1"/>
          <p:nvPr/>
        </p:nvSpPr>
        <p:spPr>
          <a:xfrm>
            <a:off x="6228080" y="3867785"/>
            <a:ext cx="1906905" cy="46037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altLang="zh-TW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 นาย</a:t>
            </a:r>
            <a:r>
              <a:rPr lang="th-TH" altLang="zh-TW" sz="2400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วิชาญ</a:t>
            </a:r>
            <a:r>
              <a:rPr lang="th-TH" altLang="zh-TW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 ผาติรัตน์</a:t>
            </a:r>
            <a:endParaRPr lang="th-TH" sz="2400" b="1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4.3</a:t>
            </a:r>
            <a:endParaRPr lang="th-TH" dirty="0"/>
          </a:p>
        </p:txBody>
      </p:sp>
      <p:sp>
        <p:nvSpPr>
          <p:cNvPr id="2" name="สี่เหลี่ยมผืนผ้า 3"/>
          <p:cNvSpPr/>
          <p:nvPr/>
        </p:nvSpPr>
        <p:spPr>
          <a:xfrm>
            <a:off x="755650" y="2499995"/>
            <a:ext cx="5089525" cy="95313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๔.4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เรื่อง แจ้งให้ทราบจากด่านควบคุมโรคติดต่อระหว่างประเทศ </a:t>
            </a:r>
            <a:r>
              <a:rPr lang="th-TH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พรมแดนบ้านหาดเล็ก  จังหวัดตราด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57158" y="1214428"/>
            <a:ext cx="488970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๔.5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เรื่อง แจ้งให้ทราบจากโรงพยาบาลตราด 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4.5</a:t>
            </a:r>
            <a:endParaRPr lang="th-TH" dirty="0"/>
          </a:p>
        </p:txBody>
      </p:sp>
      <p:pic>
        <p:nvPicPr>
          <p:cNvPr id="9" name="รูปภาพ 8"/>
          <p:cNvPicPr/>
          <p:nvPr/>
        </p:nvPicPr>
        <p:blipFill>
          <a:blip r:embed="rId2" cstate="print"/>
          <a:srcRect l="31741" r="31365" b="13313"/>
          <a:stretch>
            <a:fillRect/>
          </a:stretch>
        </p:blipFill>
        <p:spPr bwMode="auto">
          <a:xfrm>
            <a:off x="3571868" y="1857370"/>
            <a:ext cx="1571635" cy="20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0"/>
          <p:cNvSpPr txBox="1"/>
          <p:nvPr/>
        </p:nvSpPr>
        <p:spPr>
          <a:xfrm>
            <a:off x="2771761" y="3929072"/>
            <a:ext cx="3081536" cy="83099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นายแพทย์วินัย  บรรจงการ     </a:t>
            </a:r>
            <a:r>
              <a:rPr lang="th-TH" sz="2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ผู้อำนวยการโรงพยาบาลตราด</a:t>
            </a:r>
            <a:endParaRPr lang="th-TH" sz="2400" b="1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357304"/>
            <a:ext cx="653277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๔.6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เรื่อง แจ้งให้ทราบจากนายแพทย์เชี่ยวชาญ (ด้านเวชกรรมป้องกัน)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2786050" y="4143386"/>
            <a:ext cx="3080792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นายแพทย์</a:t>
            </a:r>
            <a:r>
              <a:rPr lang="th-TH" sz="2400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ภาณุวัฒน์</a:t>
            </a: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 โสภณเลิศพงศ์   </a:t>
            </a:r>
            <a:endParaRPr lang="th-TH" sz="2400" b="1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pic>
        <p:nvPicPr>
          <p:cNvPr id="10" name="Picture 35" descr="C:\Users\Administrator\Desktop\นำเสนอผู้บริหาร๒๕๕๙\ผอ.รพช\นพ.ภาณุวัฒน์  โสภณเลิศพงศ์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5550" y="1928808"/>
            <a:ext cx="1870830" cy="2143140"/>
          </a:xfrm>
          <a:prstGeom prst="round2Diag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8" name="TextBox 7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4.6</a:t>
            </a:r>
            <a:endParaRPr lang="th-TH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357304"/>
            <a:ext cx="7704856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๔</a:t>
            </a:r>
            <a:r>
              <a:rPr lang="en-US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7 </a:t>
            </a:r>
            <a:r>
              <a:rPr lang="en-US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เรื่อง แจ้งให้ทราบจากนักวิชาการสาธารณสุขเชี่ยวชาญ (ด้านส่งเสริมพัฒนา)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pic>
        <p:nvPicPr>
          <p:cNvPr id="14343" name="Picture 2" descr="S__6178408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19"/>
          <a:stretch>
            <a:fillRect/>
          </a:stretch>
        </p:blipFill>
        <p:spPr bwMode="auto">
          <a:xfrm>
            <a:off x="3093805" y="2000246"/>
            <a:ext cx="2621203" cy="2000264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0"/>
          <p:cNvSpPr txBox="1"/>
          <p:nvPr/>
        </p:nvSpPr>
        <p:spPr>
          <a:xfrm>
            <a:off x="3267876" y="4143386"/>
            <a:ext cx="2304256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นายสุรชัย  เจียม</a:t>
            </a:r>
            <a:r>
              <a:rPr lang="th-TH" sz="2400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กูล</a:t>
            </a:r>
            <a:endParaRPr lang="th-TH" sz="2400" b="1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4.7</a:t>
            </a:r>
            <a:endParaRPr lang="th-TH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357304"/>
            <a:ext cx="8064896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๔</a:t>
            </a:r>
            <a:r>
              <a:rPr lang="en-US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8</a:t>
            </a:r>
            <a:r>
              <a:rPr lang="en-US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</a:t>
            </a:r>
            <a:r>
              <a:rPr lang="th-TH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เรื่อง แจ้งให้ทราบจาก นักวิชาการสาธารณสุขชำนาญการพิเศษ  รักษาการในตำแหน่งนักวิชาการสาธารณสุขเชี่ยวชาญ  (ด้านบริการทางวิชาการ)</a:t>
            </a:r>
            <a:endParaRPr lang="en-US" b="1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3214678" y="4357700"/>
            <a:ext cx="2656875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นายนุ</a:t>
            </a:r>
            <a:r>
              <a:rPr lang="th-TH" sz="2400" b="1" dirty="0" err="1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กูล</a:t>
            </a:r>
            <a:r>
              <a:rPr lang="th-TH" sz="2400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 กองทรัพย์</a:t>
            </a:r>
            <a:endParaRPr lang="th-TH" sz="2400" b="1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4.8</a:t>
            </a:r>
            <a:endParaRPr lang="th-TH" dirty="0"/>
          </a:p>
        </p:txBody>
      </p:sp>
      <p:pic>
        <p:nvPicPr>
          <p:cNvPr id="10" name="Picture 4" descr="62514571_2325853154148367_1938304618832330752_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44" y="2357435"/>
            <a:ext cx="1571636" cy="20711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357304"/>
            <a:ext cx="8064896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๔</a:t>
            </a:r>
            <a:r>
              <a:rPr lang="en-US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9</a:t>
            </a:r>
            <a:r>
              <a:rPr lang="en-US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เรื่อง แจ้งให้ทราบจาก นักทรัพยากรบุคคลชำนาญการพิเศษ</a:t>
            </a:r>
            <a:endParaRPr lang="en-US" b="1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2786050" y="4429138"/>
            <a:ext cx="2656875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นายไพริน  </a:t>
            </a:r>
            <a:r>
              <a:rPr lang="th-TH" sz="2400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ศิ</a:t>
            </a: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ริพันธ์</a:t>
            </a:r>
            <a:endParaRPr lang="th-TH" sz="2400" b="1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4.8</a:t>
            </a:r>
            <a:endParaRPr lang="th-TH" dirty="0"/>
          </a:p>
        </p:txBody>
      </p:sp>
      <p:pic>
        <p:nvPicPr>
          <p:cNvPr id="8" name="Picture 2" descr="น้องปี62_๑๙๑๐๐๓_00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16" y="1928808"/>
            <a:ext cx="1788927" cy="2515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42910" y="1142990"/>
            <a:ext cx="785818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เรื่อง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แจ้งให้ทราบจากกลุ่มงานบริหารทั่วไป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560" y="4714890"/>
            <a:ext cx="714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4.10</a:t>
            </a:r>
            <a:endParaRPr lang="th-T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42188" t="36084" r="41406" b="37548"/>
          <a:stretch>
            <a:fillRect/>
          </a:stretch>
        </p:blipFill>
        <p:spPr bwMode="auto">
          <a:xfrm>
            <a:off x="3468245" y="1693403"/>
            <a:ext cx="1857388" cy="2388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10"/>
          <p:cNvSpPr txBox="1"/>
          <p:nvPr/>
        </p:nvSpPr>
        <p:spPr>
          <a:xfrm>
            <a:off x="2834828" y="4071948"/>
            <a:ext cx="3165932" cy="461665"/>
          </a:xfrm>
          <a:prstGeom prst="rect">
            <a:avLst/>
          </a:prstGeom>
          <a:solidFill>
            <a:srgbClr val="FFFF66"/>
          </a:solidFill>
          <a:ln w="28575"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น.ส.ปราณทิพย์  ทศรัตน์ปรียากุล</a:t>
            </a:r>
            <a:endParaRPr lang="th-TH" sz="2400" b="1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5857884" y="2571750"/>
            <a:ext cx="171451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8651875" y="50800"/>
            <a:ext cx="250825" cy="5103813"/>
          </a:xfrm>
          <a:prstGeom prst="rect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8902700" y="50800"/>
            <a:ext cx="252413" cy="5103813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5942" y="0"/>
            <a:ext cx="9144000" cy="915988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5" name="รูปห้าเหลี่ยม 4"/>
          <p:cNvSpPr/>
          <p:nvPr/>
        </p:nvSpPr>
        <p:spPr>
          <a:xfrm rot="5400000">
            <a:off x="-10301" y="-10269"/>
            <a:ext cx="1440160" cy="1419622"/>
          </a:xfrm>
          <a:prstGeom prst="homePlate">
            <a:avLst>
              <a:gd name="adj" fmla="val 36093"/>
            </a:avLst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3" name="Picture 2" descr="ผลการค้นหารูปภาพสำหรับ กระทรวงการสาธารณสุข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7471" y="41079"/>
            <a:ext cx="1113514" cy="100625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ชื่อเรื่อง 3"/>
          <p:cNvSpPr txBox="1"/>
          <p:nvPr/>
        </p:nvSpPr>
        <p:spPr>
          <a:xfrm>
            <a:off x="-694881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ระเบียบวาระก่อนการประชุม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9" name="แผนผังลำดับงาน: แยก 8"/>
          <p:cNvSpPr/>
          <p:nvPr/>
        </p:nvSpPr>
        <p:spPr>
          <a:xfrm rot="5400000">
            <a:off x="8686800" y="2924175"/>
            <a:ext cx="685800" cy="254000"/>
          </a:xfrm>
          <a:prstGeom prst="flowChartExtract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0" name="แผนผังลำดับงาน: แยก 9"/>
          <p:cNvSpPr/>
          <p:nvPr/>
        </p:nvSpPr>
        <p:spPr>
          <a:xfrm rot="5400000">
            <a:off x="8439150" y="2932113"/>
            <a:ext cx="685800" cy="254000"/>
          </a:xfrm>
          <a:prstGeom prst="flowChartExtra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3085" name="รูปภาพ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163" y="3589338"/>
            <a:ext cx="1557338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รูปภาพ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3973513"/>
            <a:ext cx="1147763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รูปภาพ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986213"/>
            <a:ext cx="1109662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สี่เหลี่ยมผืนผ้า 17"/>
          <p:cNvSpPr/>
          <p:nvPr/>
        </p:nvSpPr>
        <p:spPr>
          <a:xfrm>
            <a:off x="357158" y="1714495"/>
            <a:ext cx="8143932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1. 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แจ้ง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ผลการประกวดคัดเลือกพื้นที่ต้นแบบชมรมผู้สูงอายุด้านการแพทย์แผนไทย ระดับจังหวัด 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ปี 2565 </a:t>
            </a:r>
            <a:endParaRPr lang="th-TH" b="1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th-TH" sz="2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1.1 </a:t>
            </a:r>
            <a:r>
              <a:rPr lang="th-TH" sz="2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ชนะเลิศ  อันดับที่ 1 </a:t>
            </a:r>
            <a:r>
              <a:rPr lang="th-TH" sz="2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ได้แก่   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โรงเรียนผู้สูงอายุตำบลด่านชุมพล  อำเภอบ่อไร่</a:t>
            </a:r>
            <a:endParaRPr lang="en-US" sz="2400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th-TH" sz="2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1.2 </a:t>
            </a:r>
            <a:r>
              <a:rPr lang="th-TH" sz="2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รองชนะเลิศ อันดับที่ 1  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ได้แก่   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ชมรมผู้สูงอายุตำบลเกาะกูด  อำเภอเกาะกูด</a:t>
            </a:r>
            <a:endParaRPr lang="en-US" sz="2400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th-TH" sz="2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1.3 </a:t>
            </a:r>
            <a:r>
              <a:rPr lang="th-TH" sz="2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รองชนะเลิศ อันดับที่ 2  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ได้แก่   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ชมรมผู้สูงอายุตำบลท่าพริก   อำเภอเมืองตราด</a:t>
            </a:r>
            <a:endParaRPr lang="en-US" sz="2400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th-TH" sz="2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1.4 </a:t>
            </a:r>
            <a:r>
              <a:rPr lang="th-TH" sz="2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รางวัลชมเชย    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ได้แก่   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ชมรมผู้สูงอายุตำบลแหลมงอบ อำเภอแหลม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งอบ</a:t>
            </a:r>
            <a:endParaRPr lang="en-US" sz="2400" b="1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642910" y="1142990"/>
            <a:ext cx="664373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lvl="1"/>
            <a:r>
              <a:rPr lang="th-TH" b="1" dirty="0">
                <a:solidFill>
                  <a:schemeClr val="tx1"/>
                </a:solidFill>
                <a:cs typeface="+mj-cs"/>
              </a:rPr>
              <a:t>  </a:t>
            </a:r>
            <a:r>
              <a:rPr lang="th-TH" b="1" dirty="0" smtClean="0">
                <a:solidFill>
                  <a:schemeClr val="tx1"/>
                </a:solidFill>
                <a:cs typeface="+mj-cs"/>
              </a:rPr>
              <a:t>   </a:t>
            </a:r>
            <a:r>
              <a:rPr lang="th-TH" b="1" u="sng" dirty="0" smtClean="0">
                <a:solidFill>
                  <a:schemeClr val="tx1"/>
                </a:solidFill>
              </a:rPr>
              <a:t>จาก</a:t>
            </a:r>
            <a:r>
              <a:rPr lang="th-TH" b="1" u="sng" dirty="0" smtClean="0">
                <a:solidFill>
                  <a:schemeClr val="tx1"/>
                </a:solidFill>
              </a:rPr>
              <a:t>กลุ่มงานการแพทย์แผนไทย</a:t>
            </a:r>
            <a:r>
              <a:rPr lang="th-TH" b="1" u="sng" dirty="0" smtClean="0">
                <a:solidFill>
                  <a:schemeClr val="tx1"/>
                </a:solidFill>
              </a:rPr>
              <a:t>และการแพทย์</a:t>
            </a:r>
            <a:r>
              <a:rPr lang="th-TH" b="1" u="sng" dirty="0" smtClean="0">
                <a:solidFill>
                  <a:schemeClr val="tx1"/>
                </a:solidFill>
              </a:rPr>
              <a:t>ทางเลือก</a:t>
            </a:r>
            <a:r>
              <a:rPr lang="th-TH" b="1" dirty="0" smtClean="0">
                <a:solidFill>
                  <a:schemeClr val="tx1"/>
                </a:solidFill>
              </a:rPr>
              <a:t> </a:t>
            </a:r>
            <a:endParaRPr lang="en-US" u="sng" dirty="0" smtClean="0">
              <a:solidFill>
                <a:schemeClr val="tx1"/>
              </a:solidFill>
              <a:latin typeface="TH SarabunIT๙" panose="020B0500040200020003" pitchFamily="34" charset="-34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71472" y="1201157"/>
            <a:ext cx="707236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เรื่อง </a:t>
            </a:r>
            <a:r>
              <a:rPr lang="th-TH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แจ้งให้ทราบจากกลุ่มงานพัฒนายุทธศาสตร์สาธารณสุข</a:t>
            </a:r>
            <a:r>
              <a:rPr lang="th-TH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17415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91" r="-2"/>
          <a:stretch>
            <a:fillRect/>
          </a:stretch>
        </p:blipFill>
        <p:spPr bwMode="auto">
          <a:xfrm>
            <a:off x="3357554" y="1785932"/>
            <a:ext cx="1857388" cy="2428892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0"/>
          <p:cNvSpPr txBox="1"/>
          <p:nvPr/>
        </p:nvSpPr>
        <p:spPr>
          <a:xfrm>
            <a:off x="3214678" y="4286262"/>
            <a:ext cx="2000264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altLang="zh-TW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นาง</a:t>
            </a:r>
            <a:r>
              <a:rPr lang="th-TH" altLang="zh-TW" sz="2400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พีร</a:t>
            </a:r>
            <a:r>
              <a:rPr lang="th-TH" altLang="zh-TW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นุช  เจียม</a:t>
            </a:r>
            <a:r>
              <a:rPr lang="th-TH" altLang="zh-TW" sz="2400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กูล</a:t>
            </a:r>
            <a:r>
              <a:rPr lang="th-TH" altLang="zh-TW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 </a:t>
            </a:r>
            <a:endParaRPr lang="th-TH" sz="2400" b="1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4.9</a:t>
            </a:r>
            <a:endParaRPr lang="th-TH" dirty="0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5857884" y="2571750"/>
            <a:ext cx="171451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00034" y="1142990"/>
            <a:ext cx="7329229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เรื่อง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แจ้งให้ทราบจากกลุ่มงานบริหารทรัพยากรบุคคล</a:t>
            </a:r>
            <a:endParaRPr lang="en-US" sz="1800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528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4.11</a:t>
            </a:r>
            <a:endParaRPr lang="th-T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1857370"/>
            <a:ext cx="1842874" cy="2424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10"/>
          <p:cNvSpPr txBox="1"/>
          <p:nvPr/>
        </p:nvSpPr>
        <p:spPr>
          <a:xfrm>
            <a:off x="2786050" y="4214824"/>
            <a:ext cx="2571768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นาง</a:t>
            </a:r>
            <a:r>
              <a:rPr lang="th-TH" sz="2400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ฑี</a:t>
            </a: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รากุล    </a:t>
            </a:r>
            <a:r>
              <a:rPr lang="th-TH" sz="2400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อุยนันท</a:t>
            </a: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พิทักษ์         </a:t>
            </a:r>
            <a:endParaRPr lang="th-TH" sz="2400" b="1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5857884" y="2571750"/>
            <a:ext cx="171451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" y="17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857224" y="25287"/>
            <a:ext cx="8858312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42910" y="1214428"/>
            <a:ext cx="564360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เรื่อง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แจ้งให้ทราบจากกลุ่มงาน</a:t>
            </a:r>
            <a:r>
              <a:rPr lang="th-TH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ทันต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สาธารณสุข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pic>
        <p:nvPicPr>
          <p:cNvPr id="28679" name="Picture 2" descr="S__83313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831" y="1755788"/>
            <a:ext cx="1871663" cy="2601912"/>
          </a:xfrm>
          <a:prstGeom prst="rect">
            <a:avLst/>
          </a:prstGeom>
          <a:noFill/>
          <a:ln w="22225">
            <a:solidFill>
              <a:srgbClr val="FF99FF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0"/>
          <p:cNvSpPr txBox="1"/>
          <p:nvPr/>
        </p:nvSpPr>
        <p:spPr>
          <a:xfrm>
            <a:off x="3153819" y="4357700"/>
            <a:ext cx="2827891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ทพญ.</a:t>
            </a: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</a:t>
            </a:r>
            <a:r>
              <a:rPr lang="th-TH" sz="2400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ณภัสภรณ์</a:t>
            </a: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 วิ</a:t>
            </a:r>
            <a:r>
              <a:rPr lang="th-TH" sz="2400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รุศม์ธนัช</a:t>
            </a: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พร</a:t>
            </a:r>
            <a:endParaRPr lang="th-TH" sz="2400" b="1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528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4.12</a:t>
            </a:r>
            <a:endParaRPr lang="th-TH" dirty="0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5857884" y="2571750"/>
            <a:ext cx="171451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" y="17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000100" y="74055"/>
            <a:ext cx="8324428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42910" y="1472466"/>
            <a:ext cx="757242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เรื่อง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แจ้งให้ทราบจากกลุ่มงานคุ้มครองผู้บริโภคและเภสัชสาธารณสุข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pic>
        <p:nvPicPr>
          <p:cNvPr id="7" name="รูปภาพ 6" descr="C:\Users\ACER\Downloads\รูปชุดขาว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2000246"/>
            <a:ext cx="2000264" cy="2500330"/>
          </a:xfrm>
          <a:prstGeom prst="snip2DiagRect">
            <a:avLst/>
          </a:prstGeom>
          <a:solidFill>
            <a:srgbClr val="00FF00"/>
          </a:solidFill>
          <a:ln w="9525">
            <a:solidFill>
              <a:srgbClr val="00FF0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0" name="TextBox 10"/>
          <p:cNvSpPr txBox="1"/>
          <p:nvPr/>
        </p:nvSpPr>
        <p:spPr>
          <a:xfrm>
            <a:off x="5429256" y="4000510"/>
            <a:ext cx="2277885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นางสาวลาวัลย์  วิเศษฤทธิ์</a:t>
            </a:r>
            <a:endParaRPr lang="th-TH" sz="2400" b="1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528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4.13</a:t>
            </a:r>
            <a:endParaRPr lang="th-TH" dirty="0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5572132" y="2571750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539552" y="1472466"/>
            <a:ext cx="538977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เรื่อง แจ้งให้ทราบจากกลุ่มงานส่งเสริมสุขภาพ</a:t>
            </a:r>
            <a:endParaRPr lang="en-US" sz="1800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2857488" y="4214824"/>
            <a:ext cx="2357454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นางอรพินท์  กันประดับ</a:t>
            </a:r>
            <a:endParaRPr lang="th-TH" sz="2400" b="1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11" name="ชื่อเรื่อง 3"/>
          <p:cNvSpPr txBox="1"/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528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4.14</a:t>
            </a:r>
            <a:endParaRPr lang="th-TH" dirty="0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5286381" y="2714626"/>
            <a:ext cx="1571636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8" name="รูปภาพ 7"/>
          <p:cNvPicPr/>
          <p:nvPr/>
        </p:nvPicPr>
        <p:blipFill>
          <a:blip r:embed="rId2"/>
          <a:srcRect l="28916" t="17256" r="23887" b="25780"/>
          <a:stretch>
            <a:fillRect/>
          </a:stretch>
        </p:blipFill>
        <p:spPr bwMode="auto">
          <a:xfrm>
            <a:off x="3000364" y="2071684"/>
            <a:ext cx="2071702" cy="2143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42910" y="1214428"/>
            <a:ext cx="760133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4.10 </a:t>
            </a:r>
            <a:r>
              <a:rPr lang="th-TH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เรื่อง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แจ้งให้ทราบจากกลุ่มงานควบคุมโรคไม่ติดต่อ สุขภาพจิตและยาเสพติด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pic>
        <p:nvPicPr>
          <p:cNvPr id="22535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91" y="1785932"/>
            <a:ext cx="1940659" cy="2325912"/>
          </a:xfrm>
          <a:prstGeom prst="rect">
            <a:avLst/>
          </a:prstGeom>
          <a:noFill/>
          <a:ln w="349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10"/>
          <p:cNvSpPr txBox="1"/>
          <p:nvPr/>
        </p:nvSpPr>
        <p:spPr>
          <a:xfrm>
            <a:off x="714348" y="4143386"/>
            <a:ext cx="2214578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นาย</a:t>
            </a:r>
            <a:r>
              <a:rPr lang="th-TH" sz="2400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พิบูลย์</a:t>
            </a: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 </a:t>
            </a:r>
            <a:r>
              <a:rPr lang="th-TH" sz="2400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รองศิ</a:t>
            </a: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ริคง</a:t>
            </a:r>
            <a:endParaRPr lang="th-TH" sz="2400" b="1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95230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4.16</a:t>
            </a:r>
            <a:endParaRPr lang="th-TH" dirty="0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3000364" y="2071684"/>
            <a:ext cx="5429288" cy="138499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4.10.1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เชิญร่วมจัดกิจกรรมโครงการแสงนำใจ ไทยทั้งชาติ เดิน วิ่ง ปั่น ป้องกันอัมพาต ครั้งที่ ๘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เฉลิม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พระเกียรติ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</a:t>
            </a:r>
            <a:endParaRPr lang="en-US" b="1" dirty="0" smtClean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5715008" y="3357568"/>
            <a:ext cx="2214578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3" action="ppaction://hlinkfile"/>
              </a:rPr>
              <a:t>(</a:t>
            </a:r>
            <a:r>
              <a:rPr lang="th-TH" u="sng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3" action="ppaction://hlinkfile"/>
              </a:rPr>
              <a:t>เอกสารหมายเลข </a:t>
            </a:r>
            <a:r>
              <a:rPr lang="th-TH" u="sng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3" action="ppaction://hlinkfile"/>
              </a:rPr>
              <a:t>4)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928662" y="49671"/>
            <a:ext cx="857256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34166" t="-105" r="20312" b="14199"/>
          <a:stretch>
            <a:fillRect/>
          </a:stretch>
        </p:blipFill>
        <p:spPr bwMode="auto">
          <a:xfrm>
            <a:off x="714348" y="1928808"/>
            <a:ext cx="1896678" cy="257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0"/>
          <p:cNvSpPr txBox="1"/>
          <p:nvPr/>
        </p:nvSpPr>
        <p:spPr>
          <a:xfrm>
            <a:off x="2786050" y="4000510"/>
            <a:ext cx="2357454" cy="461665"/>
          </a:xfrm>
          <a:prstGeom prst="rect">
            <a:avLst/>
          </a:prstGeom>
          <a:solidFill>
            <a:srgbClr val="FFFF66"/>
          </a:solidFill>
          <a:ln w="28575"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นายสุพจน์   </a:t>
            </a:r>
            <a:r>
              <a:rPr lang="th-TH" sz="2400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รัตน</a:t>
            </a: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เพียร</a:t>
            </a:r>
            <a:endParaRPr lang="th-TH" sz="2400" b="1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428595" y="1285866"/>
            <a:ext cx="7556455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4.11 </a:t>
            </a:r>
            <a:r>
              <a:rPr lang="th-TH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เรื่อง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แจ้งให้ทราบจากกลุ่มงานควบคุมโรคติดต่อ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560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4.15</a:t>
            </a:r>
            <a:endParaRPr lang="th-TH" dirty="0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2714612" y="2214560"/>
            <a:ext cx="5715040" cy="95313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4.11.1  สถานการณ์และมาตรการป้องกัน ควบคุมโรคติดเชื้อ</a:t>
            </a:r>
            <a:r>
              <a:rPr lang="th-TH" b="1" dirty="0" err="1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ไวรัส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โคโรน่า </a:t>
            </a:r>
            <a:r>
              <a:rPr lang="th-TH" b="1" dirty="0" smtClean="0">
                <a:solidFill>
                  <a:schemeClr val="tx1"/>
                </a:solidFill>
                <a:latin typeface="TH SarabunPSK" panose="020B0500040200020003" charset="0"/>
                <a:cs typeface="TH SarabunPSK" panose="020B0500040200020003" charset="0"/>
              </a:rPr>
              <a:t>2019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(</a:t>
            </a:r>
            <a:r>
              <a:rPr lang="en-US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COVID-</a:t>
            </a:r>
            <a:r>
              <a:rPr lang="th-TH" altLang="en-US" b="1" dirty="0" smtClean="0">
                <a:solidFill>
                  <a:schemeClr val="tx1"/>
                </a:solidFill>
                <a:latin typeface="TH SarabunPSK" panose="020B0500040200020003" charset="0"/>
                <a:cs typeface="TH SarabunPSK" panose="020B0500040200020003" charset="0"/>
              </a:rPr>
              <a:t>19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)</a:t>
            </a:r>
            <a:endParaRPr lang="en-US" b="1" dirty="0" smtClean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5940425" y="3363595"/>
            <a:ext cx="235013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u="sng" dirty="0" smtClean="0">
                <a:solidFill>
                  <a:srgbClr val="0000FF"/>
                </a:solidFill>
                <a:latin typeface="TH SarabunPSK" panose="020B0500040200020003" charset="0"/>
                <a:cs typeface="TH SarabunPSK" panose="020B0500040200020003" charset="0"/>
              </a:rPr>
              <a:t>(เอกสารหมายเลข ๕)</a:t>
            </a:r>
            <a:r>
              <a:rPr lang="th-TH" sz="2400" b="1" dirty="0" smtClean="0">
                <a:solidFill>
                  <a:srgbClr val="0000FF"/>
                </a:solidFill>
                <a:latin typeface="TH SarabunPSK" panose="020B0500040200020003" charset="0"/>
                <a:cs typeface="TH SarabunPSK" panose="020B0500040200020003" charset="0"/>
              </a:rPr>
              <a:t> </a:t>
            </a:r>
            <a:r>
              <a:rPr lang="th-TH" sz="2400" b="1" dirty="0" smtClean="0">
                <a:solidFill>
                  <a:srgbClr val="0000FF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      </a:t>
            </a:r>
            <a:endParaRPr lang="th-TH" sz="2400" b="1" dirty="0">
              <a:solidFill>
                <a:srgbClr val="0000FF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57158" y="1357304"/>
            <a:ext cx="564360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4.12 </a:t>
            </a:r>
            <a:r>
              <a:rPr lang="th-TH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เรื่อง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แจ้งให้ทราบจากกลุ่มงานประกันสุขภาพ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57158" y="4214824"/>
            <a:ext cx="2928958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นางปรางค์ภัสสร  จันทร์ทองภักดี</a:t>
            </a:r>
            <a:endParaRPr lang="th-TH" sz="2400" b="1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84720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4.18</a:t>
            </a:r>
            <a:endParaRPr lang="th-TH" dirty="0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3357554" y="271462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857488" y="2143122"/>
            <a:ext cx="5572164" cy="138499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4.12.1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ขอแจ้งผลจากการประชุมคณะกรรมการบริหารการเงินการคลังของหน่วยบริการในจังหวัดตราด (</a:t>
            </a:r>
            <a:r>
              <a:rPr lang="en-US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CFO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) ครั้งที่ 3/2565 เมื่อวันที่ 25 กรกฎาคม 2565 </a:t>
            </a:r>
            <a:r>
              <a:rPr lang="th-TH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</a:t>
            </a:r>
            <a:endParaRPr lang="en-US" b="1" dirty="0" smtClean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4929190" y="3500444"/>
            <a:ext cx="2214578" cy="52197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2" action="ppaction://hlinkfile"/>
              </a:rPr>
              <a:t>(</a:t>
            </a:r>
            <a:r>
              <a:rPr lang="th-TH" u="sng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2" action="ppaction://hlinkfile"/>
              </a:rPr>
              <a:t>เอกสารหมายเลข ๖</a:t>
            </a:r>
            <a:r>
              <a:rPr lang="th-TH" u="sng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2" action="ppaction://hlinkfile"/>
              </a:rPr>
              <a:t>)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12" name="รูปภาพ 11"/>
          <p:cNvPicPr/>
          <p:nvPr/>
        </p:nvPicPr>
        <p:blipFill>
          <a:blip r:embed="rId3">
            <a:lum bright="10000"/>
          </a:blip>
          <a:srcRect l="42548" t="37630" r="35176" b="27235"/>
          <a:stretch>
            <a:fillRect/>
          </a:stretch>
        </p:blipFill>
        <p:spPr bwMode="auto">
          <a:xfrm>
            <a:off x="785786" y="2000246"/>
            <a:ext cx="178595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142990"/>
            <a:ext cx="7890100" cy="52197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เรื่อง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แจ้งให้ทราบจากกลุ่มงานพัฒนาคุณภาพและรูปแบบบริการ</a:t>
            </a:r>
            <a:endParaRPr lang="en-US" sz="1800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pic>
        <p:nvPicPr>
          <p:cNvPr id="8" name="รูปภาพ 7" descr="C:\Users\ACER\Desktop\พี่วินัย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1785932"/>
            <a:ext cx="1699122" cy="2214578"/>
          </a:xfrm>
          <a:prstGeom prst="snip2DiagRect">
            <a:avLst/>
          </a:prstGeom>
          <a:noFill/>
          <a:ln w="38100">
            <a:solidFill>
              <a:srgbClr val="6666FF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0" name="TextBox 10"/>
          <p:cNvSpPr txBox="1"/>
          <p:nvPr/>
        </p:nvSpPr>
        <p:spPr>
          <a:xfrm>
            <a:off x="3286116" y="4143386"/>
            <a:ext cx="2143140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นายวินัย  จันทร์แสง</a:t>
            </a:r>
            <a:endParaRPr lang="th-TH" sz="2400" b="1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33488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4.17</a:t>
            </a:r>
            <a:endParaRPr lang="th-TH" dirty="0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5572132" y="271462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00034" y="1214428"/>
            <a:ext cx="792961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4.13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เรื่อง </a:t>
            </a:r>
            <a:r>
              <a:rPr lang="th-TH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แจ้งให้ทราบจากกลุ่มงานอนามัยสิ่งแวดล้อมและอาชีวอนามัย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0000" t="20000" r="11667" b="25000"/>
          <a:stretch>
            <a:fillRect/>
          </a:stretch>
        </p:blipFill>
        <p:spPr bwMode="auto">
          <a:xfrm>
            <a:off x="857224" y="1785932"/>
            <a:ext cx="193207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8609104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4.21</a:t>
            </a:r>
            <a:endParaRPr lang="th-TH" dirty="0"/>
          </a:p>
        </p:txBody>
      </p:sp>
      <p:sp>
        <p:nvSpPr>
          <p:cNvPr id="8" name="TextBox 10"/>
          <p:cNvSpPr txBox="1"/>
          <p:nvPr/>
        </p:nvSpPr>
        <p:spPr>
          <a:xfrm>
            <a:off x="571472" y="4253225"/>
            <a:ext cx="2428892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นายทรง</a:t>
            </a:r>
            <a:r>
              <a:rPr lang="th-TH" sz="2400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วิทย์</a:t>
            </a: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 ภิรมย์</a:t>
            </a:r>
            <a:r>
              <a:rPr lang="th-TH" sz="2400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ภักดิ์</a:t>
            </a:r>
            <a:endParaRPr lang="th-TH" sz="2400" b="1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2928926" y="2071684"/>
            <a:ext cx="5500726" cy="1200329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sz="2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4.13.1 </a:t>
            </a:r>
            <a:r>
              <a:rPr lang="th-TH" sz="2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เรื่อง </a:t>
            </a:r>
            <a:r>
              <a:rPr lang="en-US" sz="2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“</a:t>
            </a:r>
            <a:r>
              <a:rPr lang="th-TH" sz="2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แนวทางและค่าตรวจสุขภาพประกอบใบรับรองแพทย์สำหรับผู้ประกอบกิจการเกี่ยวกับอาหารและสัมผัสอาหาร (</a:t>
            </a:r>
            <a:r>
              <a:rPr lang="en-US" sz="2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Fit For work)</a:t>
            </a:r>
            <a:r>
              <a:rPr lang="th-TH" sz="2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ในจังหวัดตราด</a:t>
            </a:r>
            <a:r>
              <a:rPr lang="en-US" sz="2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”</a:t>
            </a:r>
            <a:endParaRPr lang="en-US" sz="2400" b="1" dirty="0" smtClean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5786446" y="3214692"/>
            <a:ext cx="2357454" cy="52197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3" action="ppaction://hlinkfile"/>
              </a:rPr>
              <a:t>(</a:t>
            </a:r>
            <a:r>
              <a:rPr lang="th-TH" u="sng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3" action="ppaction://hlinkfile"/>
              </a:rPr>
              <a:t>เอกสารหมายเลข ๗</a:t>
            </a:r>
            <a:r>
              <a:rPr lang="th-TH" u="sng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3" action="ppaction://hlinkfile"/>
              </a:rPr>
              <a:t>)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8651875" y="50800"/>
            <a:ext cx="250825" cy="5103813"/>
          </a:xfrm>
          <a:prstGeom prst="rect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8902700" y="50800"/>
            <a:ext cx="252413" cy="5103813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5942" y="0"/>
            <a:ext cx="9144000" cy="915988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5" name="รูปห้าเหลี่ยม 4"/>
          <p:cNvSpPr/>
          <p:nvPr/>
        </p:nvSpPr>
        <p:spPr>
          <a:xfrm rot="5400000">
            <a:off x="-10301" y="-10269"/>
            <a:ext cx="1440160" cy="1419622"/>
          </a:xfrm>
          <a:prstGeom prst="homePlate">
            <a:avLst>
              <a:gd name="adj" fmla="val 36093"/>
            </a:avLst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3" name="Picture 2" descr="ผลการค้นหารูปภาพสำหรับ กระทรวงการสาธารณสุข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7471" y="41079"/>
            <a:ext cx="1113514" cy="100625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ชื่อเรื่อง 3"/>
          <p:cNvSpPr txBox="1"/>
          <p:nvPr/>
        </p:nvSpPr>
        <p:spPr>
          <a:xfrm>
            <a:off x="-694881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ระเบียบวาระก่อนการประชุม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9" name="แผนผังลำดับงาน: แยก 8"/>
          <p:cNvSpPr/>
          <p:nvPr/>
        </p:nvSpPr>
        <p:spPr>
          <a:xfrm rot="5400000">
            <a:off x="8686800" y="2924175"/>
            <a:ext cx="685800" cy="254000"/>
          </a:xfrm>
          <a:prstGeom prst="flowChartExtract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0" name="แผนผังลำดับงาน: แยก 9"/>
          <p:cNvSpPr/>
          <p:nvPr/>
        </p:nvSpPr>
        <p:spPr>
          <a:xfrm rot="5400000">
            <a:off x="8439150" y="2932113"/>
            <a:ext cx="685800" cy="254000"/>
          </a:xfrm>
          <a:prstGeom prst="flowChartExtra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3085" name="รูปภาพ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163" y="3589338"/>
            <a:ext cx="1557338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รูปภาพ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3973513"/>
            <a:ext cx="1147763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รูปภาพ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3986213"/>
            <a:ext cx="1109662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สี่เหลี่ยมผืนผ้า 17"/>
          <p:cNvSpPr/>
          <p:nvPr/>
        </p:nvSpPr>
        <p:spPr>
          <a:xfrm>
            <a:off x="642910" y="2143122"/>
            <a:ext cx="7786742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</a:t>
            </a:r>
            <a:r>
              <a:rPr lang="th-TH" sz="2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1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. มอบเกียรติบัตรผู้แทนจังหวัดตราดเข้าร่วมนำเสนอผลงาน  NCD Clinic Plus เขตสุขภาพที่ ๖  ประจำปี 2565  </a:t>
            </a:r>
            <a:endParaRPr lang="th-TH" b="1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en-US" alt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ประเภทโรงพยาบาลขนาดเล็ก    ได้แก่   รพ.แหลมงอบ</a:t>
            </a:r>
            <a:r>
              <a:rPr lang="th-TH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	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endParaRPr lang="en-US" b="1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500034" y="1428740"/>
            <a:ext cx="721523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lvl="1"/>
            <a:r>
              <a:rPr lang="th-TH" b="1" dirty="0">
                <a:solidFill>
                  <a:schemeClr val="tx1"/>
                </a:solidFill>
                <a:cs typeface="+mj-cs"/>
              </a:rPr>
              <a:t>  </a:t>
            </a:r>
            <a:r>
              <a:rPr lang="th-TH" b="1" dirty="0" smtClean="0">
                <a:solidFill>
                  <a:schemeClr val="tx1"/>
                </a:solidFill>
                <a:cs typeface="+mj-cs"/>
              </a:rPr>
              <a:t>   </a:t>
            </a:r>
            <a:r>
              <a:rPr lang="th-TH" b="1" u="sng" dirty="0" smtClean="0">
                <a:solidFill>
                  <a:schemeClr val="tx1"/>
                </a:solidFill>
              </a:rPr>
              <a:t>กลุ่ม</a:t>
            </a:r>
            <a:r>
              <a:rPr lang="th-TH" b="1" u="sng" dirty="0" smtClean="0">
                <a:solidFill>
                  <a:schemeClr val="tx1"/>
                </a:solidFill>
              </a:rPr>
              <a:t>งาน</a:t>
            </a:r>
            <a:r>
              <a:rPr lang="th-TH" b="1" u="sng" dirty="0" smtClean="0">
                <a:solidFill>
                  <a:schemeClr val="tx1"/>
                </a:solidFill>
              </a:rPr>
              <a:t>กลุ่มงานควบคุมโรคไม่ติดต่อ สุขภาพจิตและ</a:t>
            </a:r>
            <a:r>
              <a:rPr lang="th-TH" b="1" u="sng" dirty="0" err="1" smtClean="0">
                <a:solidFill>
                  <a:schemeClr val="tx1"/>
                </a:solidFill>
              </a:rPr>
              <a:t>ยาเสพติด</a:t>
            </a:r>
            <a:r>
              <a:rPr lang="th-TH" b="1" u="sng" dirty="0" smtClean="0">
                <a:solidFill>
                  <a:schemeClr val="tx1"/>
                </a:solidFill>
              </a:rPr>
              <a:t> </a:t>
            </a:r>
            <a:endParaRPr lang="en-US" u="sng" dirty="0" smtClean="0">
              <a:solidFill>
                <a:schemeClr val="tx1"/>
              </a:solidFill>
              <a:latin typeface="TH SarabunIT๙" panose="020B0500040200020003" pitchFamily="34" charset="-34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094928" y="74055"/>
            <a:ext cx="8406294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528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4.19</a:t>
            </a:r>
            <a:endParaRPr lang="th-TH" dirty="0"/>
          </a:p>
        </p:txBody>
      </p:sp>
      <p:pic>
        <p:nvPicPr>
          <p:cNvPr id="8" name="รูปภาพ 7"/>
          <p:cNvPicPr/>
          <p:nvPr/>
        </p:nvPicPr>
        <p:blipFill>
          <a:blip r:embed="rId2" cstate="print"/>
          <a:srcRect l="25594" t="7635" r="25882" b="6053"/>
          <a:stretch>
            <a:fillRect/>
          </a:stretch>
        </p:blipFill>
        <p:spPr bwMode="auto">
          <a:xfrm>
            <a:off x="2928926" y="1928808"/>
            <a:ext cx="207170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10"/>
          <p:cNvSpPr txBox="1"/>
          <p:nvPr/>
        </p:nvSpPr>
        <p:spPr>
          <a:xfrm>
            <a:off x="2857488" y="4214824"/>
            <a:ext cx="2184416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นายกิตติพงศ์   โตสติ</a:t>
            </a:r>
            <a:r>
              <a:rPr lang="th-TH" sz="2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</a:t>
            </a:r>
            <a:endParaRPr lang="th-TH" sz="2400" b="1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428595" y="1285866"/>
            <a:ext cx="6858049" cy="52197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</a:t>
            </a:r>
            <a:r>
              <a:rPr lang="th-TH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เรื่อง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แจ้งให้ทราบจาก</a:t>
            </a:r>
            <a:r>
              <a:rPr lang="th-TH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กลุ่ม</a:t>
            </a:r>
            <a:r>
              <a:rPr lang="th-TH" b="1" dirty="0" err="1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กฏหมาย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5572132" y="271462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357304"/>
            <a:ext cx="8064896" cy="52197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เรื่อง </a:t>
            </a:r>
            <a:r>
              <a:rPr lang="th-TH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แจ้งให้ทราบจากกลุ่มงานการแพทย์แผนไทยและแพทย์ทางเลือก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TextBox 10"/>
          <p:cNvSpPr txBox="1"/>
          <p:nvPr/>
        </p:nvSpPr>
        <p:spPr>
          <a:xfrm>
            <a:off x="3143240" y="4286262"/>
            <a:ext cx="2304256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นายสันติ  </a:t>
            </a:r>
            <a:r>
              <a:rPr lang="th-TH" sz="2400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ศุภนัน</a:t>
            </a: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ธร</a:t>
            </a:r>
            <a:endParaRPr lang="th-TH" sz="2400" b="1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pic>
        <p:nvPicPr>
          <p:cNvPr id="7" name="Picture 4" descr="C:\Users\ACER\Desktop\สันต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2000246"/>
            <a:ext cx="1879601" cy="2266578"/>
          </a:xfrm>
          <a:prstGeom prst="snip2DiagRect">
            <a:avLst/>
          </a:prstGeom>
          <a:noFill/>
          <a:ln w="5715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9" name="TextBox 8"/>
          <p:cNvSpPr txBox="1"/>
          <p:nvPr/>
        </p:nvSpPr>
        <p:spPr>
          <a:xfrm>
            <a:off x="8621296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4.20</a:t>
            </a:r>
            <a:endParaRPr lang="th-TH" dirty="0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5572132" y="271462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142976" y="1500180"/>
            <a:ext cx="6786610" cy="52197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๔</a:t>
            </a:r>
            <a:r>
              <a:rPr lang="en-US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1๔ </a:t>
            </a:r>
            <a:r>
              <a:rPr lang="th-TH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เรื่อง แจ้งให้ทราบจากโรงพยาบาลชุมชน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29703" name="Picture 2" descr="doctor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b="1686"/>
          <a:stretch>
            <a:fillRect/>
          </a:stretch>
        </p:blipFill>
        <p:spPr bwMode="auto">
          <a:xfrm>
            <a:off x="233332" y="2143122"/>
            <a:ext cx="1409710" cy="1643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 l="70870" t="20097" r="20000" b="61352"/>
          <a:stretch>
            <a:fillRect/>
          </a:stretch>
        </p:blipFill>
        <p:spPr bwMode="auto">
          <a:xfrm>
            <a:off x="2995602" y="2143122"/>
            <a:ext cx="134684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8560336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4.22</a:t>
            </a:r>
            <a:endParaRPr lang="th-TH" dirty="0"/>
          </a:p>
        </p:txBody>
      </p:sp>
      <p:pic>
        <p:nvPicPr>
          <p:cNvPr id="11" name="รูปภาพ 10"/>
          <p:cNvPicPr/>
          <p:nvPr/>
        </p:nvPicPr>
        <p:blipFill>
          <a:blip r:embed="rId4" cstate="print"/>
          <a:srcRect l="24309" t="12085" r="24315" b="12236"/>
          <a:stretch>
            <a:fillRect/>
          </a:stretch>
        </p:blipFill>
        <p:spPr bwMode="auto">
          <a:xfrm>
            <a:off x="4367211" y="2143122"/>
            <a:ext cx="136208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รูปภาพ 14"/>
          <p:cNvPicPr/>
          <p:nvPr/>
        </p:nvPicPr>
        <p:blipFill>
          <a:blip r:embed="rId5" cstate="print"/>
          <a:srcRect l="27601" t="15257" r="27425" b="16981"/>
          <a:stretch>
            <a:fillRect/>
          </a:stretch>
        </p:blipFill>
        <p:spPr bwMode="auto">
          <a:xfrm>
            <a:off x="1657329" y="2143122"/>
            <a:ext cx="131922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รูปภาพ 13"/>
          <p:cNvPicPr/>
          <p:nvPr/>
        </p:nvPicPr>
        <p:blipFill>
          <a:blip r:embed="rId6"/>
          <a:srcRect l="1019" r="1322" b="4743"/>
          <a:stretch>
            <a:fillRect/>
          </a:stretch>
        </p:blipFill>
        <p:spPr bwMode="auto">
          <a:xfrm>
            <a:off x="5753108" y="2143122"/>
            <a:ext cx="1277487" cy="1644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รูปภาพ 15"/>
          <p:cNvPicPr/>
          <p:nvPr/>
        </p:nvPicPr>
        <p:blipFill>
          <a:blip r:embed="rId7"/>
          <a:srcRect l="62266" t="19028" r="24492" b="50528"/>
          <a:stretch>
            <a:fillRect/>
          </a:stretch>
        </p:blipFill>
        <p:spPr bwMode="auto">
          <a:xfrm>
            <a:off x="7048517" y="2143122"/>
            <a:ext cx="1256381" cy="1637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" y="3746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928662" y="19363"/>
            <a:ext cx="8395866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91678" y="1155974"/>
            <a:ext cx="7560840" cy="52197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๔.๑๕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เรื่อง แจ้งให้ทราบจากสำนักงานสาธารณสุขอำเภอ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pic>
        <p:nvPicPr>
          <p:cNvPr id="30727" name="รูปภาพ 6" descr="C:\Users\chai\AppData\Local\Microsoft\Windows\INetCache\Content.Word\S__10780819.jpg"/>
          <p:cNvPicPr>
            <a:picLocks noChangeAspect="1" noChangeArrowheads="1"/>
          </p:cNvPicPr>
          <p:nvPr/>
        </p:nvPicPr>
        <p:blipFill>
          <a:blip r:embed="rId2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82" y="1943264"/>
            <a:ext cx="2126760" cy="15033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596912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4.23</a:t>
            </a:r>
            <a:endParaRPr lang="th-TH" dirty="0"/>
          </a:p>
        </p:txBody>
      </p:sp>
      <p:pic>
        <p:nvPicPr>
          <p:cNvPr id="12" name="รูปภาพ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8737" y="1752594"/>
            <a:ext cx="128588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รูปภาพ 13"/>
          <p:cNvPicPr/>
          <p:nvPr/>
        </p:nvPicPr>
        <p:blipFill>
          <a:blip r:embed="rId4"/>
          <a:srcRect l="43703" t="43026" r="44323" b="31874"/>
          <a:stretch>
            <a:fillRect/>
          </a:stretch>
        </p:blipFill>
        <p:spPr bwMode="auto">
          <a:xfrm>
            <a:off x="6472246" y="1757357"/>
            <a:ext cx="128588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รูปภาพ 14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00465" y="1757357"/>
            <a:ext cx="1297959" cy="1555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รูปภาพ 15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00280" y="1733544"/>
            <a:ext cx="135732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รูปภาพ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4"/>
          <a:stretch>
            <a:fillRect/>
          </a:stretch>
        </p:blipFill>
        <p:spPr bwMode="auto">
          <a:xfrm>
            <a:off x="1085821" y="1714494"/>
            <a:ext cx="1276359" cy="1609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รูปภาพ 17"/>
          <p:cNvPicPr/>
          <p:nvPr/>
        </p:nvPicPr>
        <p:blipFill>
          <a:blip r:embed="rId8"/>
          <a:srcRect l="57774" t="30234" r="25892" b="32052"/>
          <a:stretch>
            <a:fillRect/>
          </a:stretch>
        </p:blipFill>
        <p:spPr bwMode="auto">
          <a:xfrm>
            <a:off x="3119426" y="3357568"/>
            <a:ext cx="1285883" cy="1466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รูปภาพ 18"/>
          <p:cNvPicPr/>
          <p:nvPr/>
        </p:nvPicPr>
        <p:blipFill>
          <a:blip r:embed="rId9"/>
          <a:srcRect l="52443" t="16068" r="34039" b="53219"/>
          <a:stretch>
            <a:fillRect/>
          </a:stretch>
        </p:blipFill>
        <p:spPr bwMode="auto">
          <a:xfrm>
            <a:off x="4438649" y="3371855"/>
            <a:ext cx="1204921" cy="1428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928662" y="19363"/>
            <a:ext cx="8395866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๔  แจ้งเพื่อทราบ จากคณะกรรมการประสานการพัฒนาสาธารณสุข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285720" y="1546205"/>
            <a:ext cx="8072494" cy="95313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2385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4.1๖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เรื่อง แจ้งให้ทราบจากชมรมผู้อำนวยการโรงพยาบาลส่งเสริมสุขภาพตำบล  จังหวัดตราด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96912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4.24</a:t>
            </a:r>
            <a:endParaRPr lang="th-TH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526976" y="74055"/>
            <a:ext cx="8229600" cy="144655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th-TH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ระเบียบวาระที่ 5 เรื่อง เพื่อพิจารณา</a:t>
            </a:r>
            <a:endParaRPr lang="en-US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l">
              <a:defRPr/>
            </a:pPr>
            <a:endParaRPr lang="th-TH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71472" y="1477026"/>
            <a:ext cx="3714776" cy="523220"/>
          </a:xfrm>
          <a:prstGeom prst="rect">
            <a:avLst/>
          </a:prstGeom>
          <a:solidFill>
            <a:srgbClr val="FDA1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 algn="ctr"/>
            <a:r>
              <a:rPr lang="th-TH" b="1" u="sng" dirty="0" smtClean="0"/>
              <a:t>กลุ่ม</a:t>
            </a:r>
            <a:r>
              <a:rPr lang="th-TH" b="1" u="sng" dirty="0" smtClean="0"/>
              <a:t>งานประกันสุขภาพ</a:t>
            </a:r>
            <a:endParaRPr lang="en-US" sz="1800" b="1" dirty="0" smtClean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71472" y="2115449"/>
            <a:ext cx="7715304" cy="1384995"/>
          </a:xfrm>
          <a:prstGeom prst="rect">
            <a:avLst/>
          </a:prstGeom>
          <a:solidFill>
            <a:srgbClr val="FFCC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en-US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5.1 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ขออนุมัติจัดสรรเงินงบประมาณเหมาจ่ายรายหัว เงินอุดหนุนเป็นค่าใช้จ่ายการจัดบริการ  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ขั้นพื้น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ฐานด้านสาธารณสุขบุคคลที่มีปัญหาสถานะและสิทธิ ปีงบประมาณ 2565 (</a:t>
            </a:r>
            <a:r>
              <a:rPr lang="th-TH" b="1" dirty="0" err="1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ไตรมาส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4)</a:t>
            </a:r>
            <a:r>
              <a:rPr lang="en-US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 </a:t>
            </a:r>
            <a:r>
              <a:rPr lang="th-TH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endParaRPr lang="en-US" dirty="0" smtClean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468495" y="1428750"/>
            <a:ext cx="2533015" cy="52197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2" action="ppaction://hlinkfile"/>
              </a:rPr>
              <a:t>(เอกสารหมายเลข ๘</a:t>
            </a:r>
            <a:r>
              <a:rPr lang="th-TH" u="sng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2" action="ppaction://hlinkfile"/>
              </a:rPr>
              <a:t>)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526976" y="74055"/>
            <a:ext cx="8229600" cy="144655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th-TH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ระเบียบวาระที่ 5 เรื่อง เพื่อพิจารณา</a:t>
            </a:r>
            <a:endParaRPr lang="en-US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l">
              <a:defRPr/>
            </a:pPr>
            <a:endParaRPr lang="th-TH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71472" y="1357304"/>
            <a:ext cx="3714776" cy="523220"/>
          </a:xfrm>
          <a:prstGeom prst="rect">
            <a:avLst/>
          </a:prstGeom>
          <a:solidFill>
            <a:srgbClr val="FDA1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 algn="ctr"/>
            <a:r>
              <a:rPr lang="th-TH" b="1" u="sng" dirty="0" smtClean="0"/>
              <a:t>กลุ่ม</a:t>
            </a:r>
            <a:r>
              <a:rPr lang="th-TH" b="1" u="sng" dirty="0" smtClean="0"/>
              <a:t>งานประกันสุขภาพ</a:t>
            </a:r>
            <a:endParaRPr lang="en-US" sz="1800" b="1" dirty="0" smtClean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71472" y="2115449"/>
            <a:ext cx="7715304" cy="1384995"/>
          </a:xfrm>
          <a:prstGeom prst="rect">
            <a:avLst/>
          </a:prstGeom>
          <a:solidFill>
            <a:srgbClr val="FFCC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en-US" b="1" dirty="0" smtClean="0"/>
              <a:t> </a:t>
            </a:r>
            <a:r>
              <a:rPr lang="en-US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5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.2 ขออนุมัติจัดสรรงบบริหารจัดการแรงงานต่างด้าวและงบส่งเสริมสุขภาพและป้องกันโรค (</a:t>
            </a:r>
            <a:r>
              <a:rPr lang="en-US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PP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) แรงงานต่างด้าว สำนักงานสาธารณสุขจังหวัดตราด 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เป็น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จำนวนเงินรวม 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ทั้งสิ้น 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3,803,500 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บาท</a:t>
            </a:r>
            <a:endParaRPr lang="en-US" dirty="0" smtClean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2" name="สี่เหลี่ยมผืนผ้า 5"/>
          <p:cNvSpPr/>
          <p:nvPr/>
        </p:nvSpPr>
        <p:spPr>
          <a:xfrm>
            <a:off x="4468495" y="1428750"/>
            <a:ext cx="2533015" cy="52197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2" tooltip="" action="ppaction://hlinkfile"/>
              </a:rPr>
              <a:t>(เอกสารหมายเลข ๘</a:t>
            </a:r>
            <a:r>
              <a:rPr lang="th-TH" u="sng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2" tooltip="" action="ppaction://hlinkfile"/>
              </a:rPr>
              <a:t>)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526976" y="74055"/>
            <a:ext cx="8229600" cy="144655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th-TH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ระเบียบวาระที่ 5 เรื่อง เพื่อพิจารณา</a:t>
            </a:r>
            <a:endParaRPr lang="en-US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l">
              <a:defRPr/>
            </a:pPr>
            <a:endParaRPr lang="th-TH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71472" y="1142990"/>
            <a:ext cx="3714776" cy="523220"/>
          </a:xfrm>
          <a:prstGeom prst="rect">
            <a:avLst/>
          </a:prstGeom>
          <a:solidFill>
            <a:srgbClr val="FDA1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 algn="ctr"/>
            <a:r>
              <a:rPr lang="th-TH" b="1" u="sng" dirty="0" smtClean="0"/>
              <a:t>กลุ่ม</a:t>
            </a:r>
            <a:r>
              <a:rPr lang="th-TH" b="1" u="sng" dirty="0" smtClean="0"/>
              <a:t>งานประกันสุขภาพ</a:t>
            </a:r>
            <a:endParaRPr lang="en-US" sz="1800" b="1" dirty="0" smtClean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71472" y="1785932"/>
            <a:ext cx="7715304" cy="2677656"/>
          </a:xfrm>
          <a:prstGeom prst="rect">
            <a:avLst/>
          </a:prstGeom>
          <a:solidFill>
            <a:srgbClr val="FFCC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en-US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en-US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   </a:t>
            </a:r>
            <a:r>
              <a:rPr lang="en-US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5.2.1 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ขออนุมัติจัดสรรเงินค่าบริหารจัดการแรงงานต่างด้าว สนับสนุนโครงการจัดหาครุภัณฑ์ทางการแพทย์สำหรับผู้ป่วย ในการรองรับการเปิดให้บริการอาคารผู้ป่วยใน </a:t>
            </a:r>
            <a:r>
              <a:rPr lang="en-US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30 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เตียง โรงพยาบาลเกาะกูด เพื่อพัฒนาระบบบริการด้านการแพทย์และสาธารณสุข รองรับประชาชนที่มารับบริการซึ่งมีทั้งคนไทย คนต่างชาติ แรงงานต่างด้าว  และนักท่องเที่ยวที่มารับบริการในโรงพยาบาล     รวมเป็นเงินทั้งสิ้น  </a:t>
            </a:r>
            <a:r>
              <a:rPr lang="en-GB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553,500 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บาท</a:t>
            </a:r>
            <a:endParaRPr lang="en-US" dirty="0" smtClean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4" name="สี่เหลี่ยมผืนผ้า 5"/>
          <p:cNvSpPr/>
          <p:nvPr/>
        </p:nvSpPr>
        <p:spPr>
          <a:xfrm>
            <a:off x="4643755" y="1203325"/>
            <a:ext cx="2533015" cy="52197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2" action="ppaction://hlinkfile"/>
              </a:rPr>
              <a:t>(เอกสารหมายเลข ๘</a:t>
            </a:r>
            <a:r>
              <a:rPr lang="th-TH" u="sng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2" action="ppaction://hlinkfile"/>
              </a:rPr>
              <a:t>)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526976" y="74055"/>
            <a:ext cx="8229600" cy="144655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th-TH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ระเบียบวาระที่ 5 เรื่อง เพื่อพิจารณา</a:t>
            </a:r>
            <a:endParaRPr lang="en-US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l">
              <a:defRPr/>
            </a:pPr>
            <a:endParaRPr lang="th-TH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71472" y="1048398"/>
            <a:ext cx="3714776" cy="523220"/>
          </a:xfrm>
          <a:prstGeom prst="rect">
            <a:avLst/>
          </a:prstGeom>
          <a:solidFill>
            <a:srgbClr val="FDA1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 algn="ctr"/>
            <a:r>
              <a:rPr lang="th-TH" b="1" u="sng" dirty="0" smtClean="0"/>
              <a:t>กลุ่ม</a:t>
            </a:r>
            <a:r>
              <a:rPr lang="th-TH" b="1" u="sng" dirty="0" smtClean="0"/>
              <a:t>งานประกันสุขภาพ</a:t>
            </a:r>
            <a:endParaRPr lang="en-US" sz="1800" b="1" dirty="0" smtClean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71472" y="1643056"/>
            <a:ext cx="7715304" cy="3108543"/>
          </a:xfrm>
          <a:prstGeom prst="rect">
            <a:avLst/>
          </a:prstGeom>
          <a:solidFill>
            <a:srgbClr val="FFCC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en-US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en-US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</a:t>
            </a:r>
            <a:r>
              <a:rPr lang="en-US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1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) เตียงผู้ป่วยชนิดสามไกปรับด้วยไฟฟ้าราวสไลด์พร้อมเบาะและเสาน้ำเกลือ </a:t>
            </a:r>
            <a:endParaRPr lang="en-US" sz="2400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จำนวน </a:t>
            </a:r>
            <a:r>
              <a:rPr lang="en-GB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5 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เตียง ราคาเตียงละ </a:t>
            </a:r>
            <a:r>
              <a:rPr lang="en-GB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50,000 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บาท  เป็นเงิน  </a:t>
            </a:r>
            <a:r>
              <a:rPr lang="en-GB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250,000 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บาท</a:t>
            </a:r>
            <a:endParaRPr lang="en-US" sz="2400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	 </a:t>
            </a:r>
            <a:r>
              <a:rPr lang="en-US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en-US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</a:t>
            </a:r>
            <a:r>
              <a:rPr lang="en-GB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2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) เตียงผู้ป่วยชนิดสามไกราวสไลด์พร้อมเบาะและเสาน้ำเกลือ จำนวน </a:t>
            </a:r>
            <a:r>
              <a:rPr lang="en-US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3 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เตียง ราคาเตียงละ </a:t>
            </a:r>
            <a:r>
              <a:rPr lang="en-GB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27,000 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บาท   เป็นเงิน  </a:t>
            </a:r>
            <a:r>
              <a:rPr lang="en-US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81</a:t>
            </a:r>
            <a:r>
              <a:rPr lang="en-GB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,000 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บาท</a:t>
            </a:r>
            <a:endParaRPr lang="en-US" sz="2400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en-US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   </a:t>
            </a:r>
            <a:r>
              <a:rPr lang="en-US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  3</a:t>
            </a:r>
            <a:r>
              <a:rPr lang="en-US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)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เตียง</a:t>
            </a:r>
            <a:r>
              <a:rPr lang="th-TH" sz="2400" dirty="0" err="1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ฟาว์เลอร์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ชนิดมือหมุน  แบบ ก จำนวน </a:t>
            </a:r>
            <a:r>
              <a:rPr lang="en-US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4 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เตียง  ราคาเตียงละ  </a:t>
            </a:r>
            <a:r>
              <a:rPr lang="en-US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15,500 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บาท   เป็นเงิน  </a:t>
            </a:r>
            <a:r>
              <a:rPr lang="en-US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62,000 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บาท</a:t>
            </a:r>
            <a:endParaRPr lang="en-US" sz="2400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en-US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	 </a:t>
            </a:r>
            <a:r>
              <a:rPr lang="en-US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</a:t>
            </a:r>
            <a:r>
              <a:rPr lang="en-GB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4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)  เครื่อง </a:t>
            </a:r>
            <a:r>
              <a:rPr lang="en-GB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Biological </a:t>
            </a:r>
            <a:r>
              <a:rPr lang="en-GB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Safety Cabinet (Class II)  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จำนวน  </a:t>
            </a:r>
            <a:r>
              <a:rPr lang="en-GB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1  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เครื่อง  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ราคาเครื่อง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ละ  </a:t>
            </a:r>
            <a:r>
              <a:rPr lang="en-GB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160,500 </a:t>
            </a:r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บาท</a:t>
            </a:r>
            <a:endParaRPr lang="en-US" sz="2400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4" name="สี่เหลี่ยมผืนผ้า 5"/>
          <p:cNvSpPr/>
          <p:nvPr/>
        </p:nvSpPr>
        <p:spPr>
          <a:xfrm>
            <a:off x="4500245" y="1059815"/>
            <a:ext cx="2533015" cy="52197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2" action="ppaction://hlinkfile"/>
              </a:rPr>
              <a:t>(เอกสารหมายเลข ๘</a:t>
            </a:r>
            <a:r>
              <a:rPr lang="th-TH" u="sng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2" action="ppaction://hlinkfile"/>
              </a:rPr>
              <a:t>)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547296" y="51195"/>
            <a:ext cx="8229600" cy="144655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th-TH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ระเบียบวาระที่ 5 เรื่อง เพื่อพิจารณา</a:t>
            </a:r>
            <a:endParaRPr lang="en-US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l">
              <a:defRPr/>
            </a:pPr>
            <a:endParaRPr lang="th-TH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71472" y="1142990"/>
            <a:ext cx="3714776" cy="523220"/>
          </a:xfrm>
          <a:prstGeom prst="rect">
            <a:avLst/>
          </a:prstGeom>
          <a:solidFill>
            <a:srgbClr val="FDA1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 algn="ctr"/>
            <a:r>
              <a:rPr lang="th-TH" b="1" u="sng" dirty="0" smtClean="0"/>
              <a:t>กลุ่ม</a:t>
            </a:r>
            <a:r>
              <a:rPr lang="th-TH" b="1" u="sng" dirty="0" smtClean="0"/>
              <a:t>งานประกันสุขภาพ</a:t>
            </a:r>
            <a:endParaRPr lang="en-US" sz="1800" b="1" dirty="0" smtClean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71500" y="1785620"/>
            <a:ext cx="8066405" cy="1814830"/>
          </a:xfrm>
          <a:prstGeom prst="rect">
            <a:avLst/>
          </a:prstGeom>
          <a:solidFill>
            <a:srgbClr val="FFCC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en-US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en-US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   </a:t>
            </a:r>
            <a:r>
              <a:rPr lang="en-US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5.2.2 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ขอ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อนุมัติจัดสรรเงินค่าบริหารจัดการแรงงานต่างด้าว ให้โรงพยาบาลตราด  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จำนวน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เงินทั้งสิ้น  1,000,000 บาท (หนึ่งล้านบาทถ้วน)  และขออนุมัติจัดสรรเงินค่าบริหารจัดการแรงงานต่างด้าว ให้โรงพยาบาลคลองใหญ่  จำนวนเงินทั้งสิ้น  2,000,000 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บาท</a:t>
            </a:r>
            <a:endParaRPr lang="en-US" dirty="0" smtClean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4" name="สี่เหลี่ยมผืนผ้า 5"/>
          <p:cNvSpPr/>
          <p:nvPr/>
        </p:nvSpPr>
        <p:spPr>
          <a:xfrm>
            <a:off x="4643755" y="1144270"/>
            <a:ext cx="2533015" cy="52197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2" action="ppaction://hlinkfile"/>
              </a:rPr>
              <a:t>(เอกสารหมายเลข ๘</a:t>
            </a:r>
            <a:r>
              <a:rPr lang="th-TH" u="sng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2" action="ppaction://hlinkfile"/>
              </a:rPr>
              <a:t>)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590872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๑ เรื่องประธานแจ้งที่ประชุมทราบ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4101" name="TextBox 3"/>
          <p:cNvSpPr txBox="1">
            <a:spLocks noChangeArrowheads="1"/>
          </p:cNvSpPr>
          <p:nvPr/>
        </p:nvSpPr>
        <p:spPr bwMode="auto">
          <a:xfrm>
            <a:off x="2285984" y="3857635"/>
            <a:ext cx="4714908" cy="830997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r>
              <a:rPr lang="th-TH" sz="2400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นายแพทย์บัญชา  สรรพ</a:t>
            </a:r>
            <a:r>
              <a:rPr lang="th-TH" sz="2400" b="1" dirty="0" err="1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โส</a:t>
            </a:r>
            <a:endParaRPr lang="th-TH" sz="2400" b="1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eaLnBrk="1" hangingPunct="1"/>
            <a:r>
              <a:rPr lang="th-TH" sz="2400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นายแพทย์สาธารณสุขจังหวัดตราด</a:t>
            </a:r>
            <a:endParaRPr lang="th-TH" sz="2400" b="1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C:\Users\tip\Downloads\S__756449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987574"/>
            <a:ext cx="4169489" cy="27796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526976" y="74055"/>
            <a:ext cx="8229600" cy="144655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th-TH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ระเบียบวาระที่ 5 เรื่อง เพื่อพิจารณา</a:t>
            </a:r>
            <a:endParaRPr lang="en-US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l">
              <a:defRPr/>
            </a:pPr>
            <a:endParaRPr lang="th-TH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71472" y="1071552"/>
            <a:ext cx="3714776" cy="523220"/>
          </a:xfrm>
          <a:prstGeom prst="rect">
            <a:avLst/>
          </a:prstGeom>
          <a:solidFill>
            <a:srgbClr val="FDA1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 algn="ctr"/>
            <a:r>
              <a:rPr lang="th-TH" b="1" u="sng" dirty="0" smtClean="0"/>
              <a:t>กลุ่ม</a:t>
            </a:r>
            <a:r>
              <a:rPr lang="th-TH" b="1" u="sng" dirty="0" smtClean="0"/>
              <a:t>งานประกันสุขภาพ</a:t>
            </a:r>
            <a:endParaRPr lang="en-US" sz="1800" b="1" dirty="0" smtClean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71500" y="1642745"/>
            <a:ext cx="7842885" cy="2676525"/>
          </a:xfrm>
          <a:prstGeom prst="rect">
            <a:avLst/>
          </a:prstGeom>
          <a:solidFill>
            <a:srgbClr val="FFCC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en-US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en-US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   5.2.3 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ขออนุมัติจัดสรรเงินงบส่งเสริมสุขภาพและป้องกันโรค (</a:t>
            </a:r>
            <a:r>
              <a:rPr lang="en-US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PP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) แรงงานต่างด้าว 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ให้โรงพยาบาลบ่อไร่  จำนวนเงิน  250,000 บาท  เนื่องจากเป็นพื้นที่ที่มีโอกาสเสี่ยงสูงต่อการระบาดของเชื้อ</a:t>
            </a:r>
            <a:r>
              <a:rPr lang="th-TH" b="1" dirty="0" err="1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ไวรัส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โคโรนา </a:t>
            </a:r>
            <a:r>
              <a:rPr lang="th-TH" b="1" dirty="0" smtClean="0">
                <a:latin typeface="TH SarabunPSK" panose="020B0500040200020003" charset="0"/>
                <a:cs typeface="TH SarabunPSK" panose="020B0500040200020003" charset="0"/>
              </a:rPr>
              <a:t>2019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 ของแรงงานต่างด้าวจากประเทศเพื่อนบ้าน  นักท่องเที่ยวทั้งชาวไทยและต่างชาติ รวมถึงแรงงานต่างด้าวผิดกฎหมาย  ที่โรงพยาบาลต้องให้การดูแลรักษาพยาบาลผู้เจ็บป่วย ตลอดจนถึงการส่งเสริมสุขภาพ ป้องกันโรคที่มี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คุณภาพ</a:t>
            </a:r>
            <a:endParaRPr lang="en-US" b="1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4" name="สี่เหลี่ยมผืนผ้า 5"/>
          <p:cNvSpPr/>
          <p:nvPr/>
        </p:nvSpPr>
        <p:spPr>
          <a:xfrm>
            <a:off x="4500245" y="1072515"/>
            <a:ext cx="2533015" cy="52197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2" action="ppaction://hlinkfile"/>
              </a:rPr>
              <a:t>(เอกสารหมายเลข ๘</a:t>
            </a:r>
            <a:r>
              <a:rPr lang="th-TH" u="sng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2" action="ppaction://hlinkfile"/>
              </a:rPr>
              <a:t>)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" y="17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526976" y="74055"/>
            <a:ext cx="8229600" cy="144655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th-TH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๖ เรื่อง อื่นๆ</a:t>
            </a:r>
            <a:endParaRPr lang="en-US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 algn="l">
              <a:defRPr/>
            </a:pPr>
            <a:endParaRPr lang="th-TH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00034" y="1428742"/>
            <a:ext cx="8001056" cy="2062103"/>
          </a:xfrm>
          <a:prstGeom prst="rect">
            <a:avLst/>
          </a:prstGeom>
          <a:solidFill>
            <a:srgbClr val="CCFFCC">
              <a:alpha val="8300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u="sng" spc="-40" dirty="0" smtClean="0">
                <a:solidFill>
                  <a:srgbClr val="ED2F09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กำหนด</a:t>
            </a:r>
            <a:r>
              <a:rPr lang="th-TH" sz="3200" b="1" u="sng" spc="-40" dirty="0">
                <a:solidFill>
                  <a:srgbClr val="ED2F09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วันประชุม </a:t>
            </a:r>
            <a:r>
              <a:rPr lang="th-TH" sz="3200" b="1" u="sng" spc="-40" dirty="0" err="1">
                <a:solidFill>
                  <a:srgbClr val="ED2F09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คป</a:t>
            </a:r>
            <a:r>
              <a:rPr lang="th-TH" sz="3200" b="1" u="sng" spc="-40" dirty="0">
                <a:solidFill>
                  <a:srgbClr val="ED2F09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สจ.ตราด  ประจำเดือน  </a:t>
            </a:r>
            <a:r>
              <a:rPr lang="th-TH" sz="3200" b="1" u="sng" spc="-40" dirty="0" smtClean="0">
                <a:solidFill>
                  <a:srgbClr val="ED2F09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สิงหาคม  </a:t>
            </a:r>
            <a:r>
              <a:rPr lang="th-TH" sz="3200" b="1" u="sng" spc="-40" dirty="0" smtClean="0">
                <a:solidFill>
                  <a:srgbClr val="ED2F09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2565</a:t>
            </a:r>
            <a:endParaRPr lang="th-TH" sz="3200" b="1" u="sng" spc="-40" dirty="0" smtClean="0">
              <a:solidFill>
                <a:srgbClr val="ED2F09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spc="-40" dirty="0" smtClean="0">
                <a:solidFill>
                  <a:srgbClr val="DA04D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ใน</a:t>
            </a:r>
            <a:r>
              <a:rPr lang="th-TH" sz="3200" b="1" spc="-40" dirty="0" smtClean="0">
                <a:solidFill>
                  <a:srgbClr val="DA04D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วันพุธที่  31 </a:t>
            </a:r>
            <a:r>
              <a:rPr lang="th-TH" sz="3200" b="1" spc="-40" dirty="0" smtClean="0">
                <a:solidFill>
                  <a:srgbClr val="DA04D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สิงหาคม  2565 </a:t>
            </a:r>
            <a:endParaRPr lang="th-TH" sz="3200" b="1" spc="-40" dirty="0">
              <a:solidFill>
                <a:srgbClr val="DA04DF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spc="-40" dirty="0">
                <a:solidFill>
                  <a:srgbClr val="1AA61D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เวลา </a:t>
            </a:r>
            <a:r>
              <a:rPr lang="th-TH" sz="3200" b="1" spc="-40" dirty="0" smtClean="0">
                <a:solidFill>
                  <a:srgbClr val="1AA61D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13.30 </a:t>
            </a:r>
            <a:r>
              <a:rPr lang="th-TH" sz="3200" b="1" spc="-40" dirty="0">
                <a:solidFill>
                  <a:srgbClr val="1AA61D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- 16.30 น.</a:t>
            </a:r>
            <a:endParaRPr lang="th-TH" sz="3200" b="1" spc="-40" dirty="0">
              <a:solidFill>
                <a:srgbClr val="1AA61D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spc="-40" dirty="0">
                <a:solidFill>
                  <a:srgbClr val="004F8A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ณ ห้องประชุมพลอยแดงค่าล้ำ  สำนักงานสาธารณสุขจังหวัดตราด</a:t>
            </a:r>
            <a:endParaRPr lang="th-TH" sz="3200" b="1" spc="-40" dirty="0">
              <a:solidFill>
                <a:srgbClr val="004F8A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590872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๑ เรื่องประธานแจ้งที่ประชุมทราบ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95536" y="1740753"/>
            <a:ext cx="8248430" cy="58477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solidFill>
                  <a:sysClr val="windowText" lastClr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๑.๑ เรื่องแจ้งให้ทราบ จากการประชุมหัวหน้าส่วนราชการจังหวัดตราด</a:t>
            </a:r>
            <a:endParaRPr lang="th-TH" sz="3200" dirty="0">
              <a:solidFill>
                <a:sysClr val="windowText" lastClr="00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590872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๑ เรื่องประธานแจ้งที่ประชุมทราบ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5127" name="สี่เหลี่ยมผืนผ้า 4"/>
          <p:cNvSpPr>
            <a:spLocks noChangeArrowheads="1"/>
          </p:cNvSpPr>
          <p:nvPr/>
        </p:nvSpPr>
        <p:spPr bwMode="auto">
          <a:xfrm>
            <a:off x="395288" y="1474787"/>
            <a:ext cx="8054975" cy="1077218"/>
          </a:xfrm>
          <a:prstGeom prst="rect">
            <a:avLst/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๑.๒ เรื่องแจ้งให้ทราบ จากการประชุมกระทรวงสาธารณสุข/เขตสุขภาพที่ ๖</a:t>
            </a:r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/  </a:t>
            </a:r>
            <a:r>
              <a:rPr lang="th-TH" sz="3200" b="1" dirty="0" err="1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สปสช.</a:t>
            </a:r>
            <a:r>
              <a:rPr lang="th-TH" sz="32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เขต ๖</a:t>
            </a:r>
            <a:r>
              <a:rPr lang="en-US" sz="32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32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ระยอง และการประชุม อื่นๆ</a:t>
            </a:r>
            <a:endParaRPr lang="th-TH" sz="32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9" name="สี่เหลี่ยมผืนผ้า 4"/>
          <p:cNvSpPr>
            <a:spLocks noChangeArrowheads="1"/>
          </p:cNvSpPr>
          <p:nvPr/>
        </p:nvSpPr>
        <p:spPr bwMode="auto">
          <a:xfrm>
            <a:off x="1500166" y="2928940"/>
            <a:ext cx="6429420" cy="584775"/>
          </a:xfrm>
          <a:prstGeom prst="rect">
            <a:avLst/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1.2.1 สรุปการประชุมคณะกรรมการเขตสุขภาพที่ ๖</a:t>
            </a:r>
            <a:endParaRPr lang="th-TH" sz="32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>
            <a:spLocks noChangeArrowheads="1"/>
          </p:cNvSpPr>
          <p:nvPr/>
        </p:nvSpPr>
        <p:spPr bwMode="auto">
          <a:xfrm>
            <a:off x="3714744" y="2786064"/>
            <a:ext cx="1214446" cy="523220"/>
          </a:xfrm>
          <a:prstGeom prst="rect">
            <a:avLst/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endParaRPr lang="th-TH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5122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590872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๑ เรื่องประธานแจ้งที่ประชุมทราบ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5" name="สี่เหลี่ยมผืนผ้า 4"/>
          <p:cNvSpPr>
            <a:spLocks noChangeArrowheads="1"/>
          </p:cNvSpPr>
          <p:nvPr/>
        </p:nvSpPr>
        <p:spPr bwMode="auto">
          <a:xfrm>
            <a:off x="714375" y="1714500"/>
            <a:ext cx="7815580" cy="1076325"/>
          </a:xfrm>
          <a:prstGeom prst="rect">
            <a:avLst/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1.2.2 สรุปการประชุมคณะอนุกรรมการหลักประกันสุขภาพเขต 6 </a:t>
            </a:r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ระยอง</a:t>
            </a:r>
            <a:r>
              <a:rPr lang="th-TH" sz="32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</a:t>
            </a:r>
            <a:endParaRPr lang="th-TH" dirty="0">
              <a:solidFill>
                <a:srgbClr val="0000FF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285852" y="147285"/>
            <a:ext cx="7881961" cy="646331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36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๒ เรื่อง รับรองรายงานการประชุมครั้ง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ที่ 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6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/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๒๕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๖5</a:t>
            </a:r>
            <a:endParaRPr lang="th-TH" sz="36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SarabunIT๙" panose="020B0500040200020003" pitchFamily="34" charset="-34"/>
              <a:ea typeface="MS PGothic" panose="020B0600070205080204" pitchFamily="34" charset="-128"/>
              <a:cs typeface="TH SarabunIT๙" panose="020B0500040200020003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286512" y="3571882"/>
            <a:ext cx="2214578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2"/>
              </a:rPr>
              <a:t>(เอ</a:t>
            </a:r>
            <a:r>
              <a:rPr lang="th-TH" u="sng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3" action="ppaction://hlinkfile"/>
              </a:rPr>
              <a:t>กสารหมายเลข </a:t>
            </a:r>
            <a:r>
              <a:rPr lang="th-TH" u="sng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3" action="ppaction://hlinkfile"/>
              </a:rPr>
              <a:t>1</a:t>
            </a:r>
            <a:r>
              <a:rPr lang="th-TH" u="sng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2"/>
              </a:rPr>
              <a:t>)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86560" y="1420935"/>
            <a:ext cx="8244408" cy="2246769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thai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กลุ่มงานพัฒนายุทธศาสตร์สาธารณสุข ฝ่ายเลขานุการการประชุม </a:t>
            </a:r>
            <a:r>
              <a:rPr lang="th-TH" dirty="0" err="1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คปสจ</a:t>
            </a:r>
            <a:r>
              <a:rPr lang="en-US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  <a:r>
              <a:rPr lang="th-TH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ได้จัดทำรายงานการ ประชุม </a:t>
            </a:r>
            <a:r>
              <a:rPr lang="th-TH" dirty="0" err="1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คปสจ</a:t>
            </a:r>
            <a:r>
              <a:rPr lang="en-US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  <a:r>
              <a:rPr lang="th-TH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ตราด ครั้งที่ </a:t>
            </a:r>
            <a:r>
              <a:rPr lang="en-US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6</a:t>
            </a:r>
            <a:r>
              <a:rPr lang="en-US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/</a:t>
            </a:r>
            <a:r>
              <a:rPr lang="th-TH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2565 วันที่ </a:t>
            </a:r>
            <a:r>
              <a:rPr lang="th-TH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8 กรกฎาคม </a:t>
            </a:r>
            <a:r>
              <a:rPr lang="th-TH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๒๕๖5     ไว้</a:t>
            </a:r>
            <a:r>
              <a:rPr lang="th-TH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ใน </a:t>
            </a:r>
            <a:r>
              <a:rPr lang="en-US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Website www.trathealth.com </a:t>
            </a:r>
            <a:r>
              <a:rPr lang="th-TH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ของสำนักงานสาธารณสุขจังหวัดตราด และแจ้งให้ </a:t>
            </a:r>
            <a:r>
              <a:rPr lang="th-TH" dirty="0" err="1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คป</a:t>
            </a:r>
            <a:r>
              <a:rPr lang="th-TH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สจ. ทุกท่านทราบ ผ่านทาง </a:t>
            </a:r>
            <a:r>
              <a:rPr lang="en-US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line </a:t>
            </a:r>
            <a:r>
              <a:rPr lang="th-TH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หากมีข้อแก้ไขขอให้แจ้งกลับมายังฝ่ายเลขาฯ  ภายใน </a:t>
            </a:r>
            <a:r>
              <a:rPr lang="th-TH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วันที่ </a:t>
            </a:r>
            <a:r>
              <a:rPr lang="th-TH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4</a:t>
            </a:r>
            <a:r>
              <a:rPr lang="th-TH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สิงหาคม </a:t>
            </a:r>
            <a:r>
              <a:rPr lang="th-TH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๒๕๖5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รูปภาพ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/>
          <p:nvPr/>
        </p:nvSpPr>
        <p:spPr>
          <a:xfrm>
            <a:off x="1175800" y="74055"/>
            <a:ext cx="8229600" cy="646331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36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๓ เรื่อง สืบเนื่องมาจากการประชุมครั้งที่ 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6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/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๒๕๖๕</a:t>
            </a:r>
            <a:endParaRPr lang="th-TH" sz="36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ea typeface="MS PGothic" panose="020B0600070205080204" pitchFamily="34" charset="-128"/>
              <a:cs typeface="KodchiangUPC" panose="02020603050405020304" pitchFamily="18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42910" y="2620034"/>
            <a:ext cx="7344816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3.2  รายงานผลการ</a:t>
            </a:r>
            <a:r>
              <a:rPr lang="th-TH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ดำเนินการจัดซื้อจัด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จ้าง  ปีงบประมาณ 2565 </a:t>
            </a:r>
            <a:endParaRPr lang="th-TH" b="1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572132" y="3048662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2" action="ppaction://hlinkfile"/>
              </a:rPr>
              <a:t>(เอกสารหมายเลข </a:t>
            </a:r>
            <a:r>
              <a:rPr lang="th-TH" u="sng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2" action="ppaction://hlinkfile"/>
              </a:rPr>
              <a:t>3)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357290" y="3571882"/>
            <a:ext cx="6643734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3.2.1 งบประมาณรายจ่าย ประจำปีงบประมาณ  2564  </a:t>
            </a:r>
            <a:endParaRPr lang="th-TH" b="1" dirty="0" smtClean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3.2.2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งบ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ค่าเสื่อม ปี 2564    (งบค่าเสื่อม 10</a:t>
            </a:r>
            <a:r>
              <a:rPr lang="en-US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%,  </a:t>
            </a:r>
            <a:r>
              <a:rPr lang="en-US" b="1" u="sng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70%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)</a:t>
            </a:r>
            <a:endParaRPr lang="th-TH" b="1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642910" y="1334150"/>
            <a:ext cx="7344816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3.1  ความก้าวหน้าการใช้จ่ายงบประมาณ ประจำปีงบประมาณ 2565</a:t>
            </a:r>
            <a:endParaRPr lang="th-TH" b="1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5572132" y="1714494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3" action="ppaction://hlinkfile"/>
              </a:rPr>
              <a:t>(เอกสารหมายเลข </a:t>
            </a:r>
            <a:r>
              <a:rPr lang="th-TH" u="sng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3" action="ppaction://hlinkfile"/>
              </a:rPr>
              <a:t>2)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0</TotalTime>
  <Words>10147</Words>
  <Application>WPS Presentation</Application>
  <PresentationFormat>นำเสนอทางหน้าจอ (16:9)</PresentationFormat>
  <Paragraphs>395</Paragraphs>
  <Slides>41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6" baseType="lpstr">
      <vt:lpstr>Arial</vt:lpstr>
      <vt:lpstr>SimSun</vt:lpstr>
      <vt:lpstr>Wingdings</vt:lpstr>
      <vt:lpstr>Calibri</vt:lpstr>
      <vt:lpstr>Angsana New</vt:lpstr>
      <vt:lpstr>KodchiangUPC</vt:lpstr>
      <vt:lpstr>MS PGothic</vt:lpstr>
      <vt:lpstr>Cordia New</vt:lpstr>
      <vt:lpstr>TH SarabunIT๙</vt:lpstr>
      <vt:lpstr>TH SarabunPSK</vt:lpstr>
      <vt:lpstr>Microsoft YaHei</vt:lpstr>
      <vt:lpstr>Angsana New</vt:lpstr>
      <vt:lpstr>Arial Unicode MS</vt:lpstr>
      <vt:lpstr>TH SarabunPSK</vt:lpstr>
      <vt:lpstr>ชุดรูปแบบของ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tip</dc:creator>
  <cp:lastModifiedBy>jumlong</cp:lastModifiedBy>
  <cp:revision>1570</cp:revision>
  <dcterms:created xsi:type="dcterms:W3CDTF">2019-11-17T09:27:00Z</dcterms:created>
  <dcterms:modified xsi:type="dcterms:W3CDTF">2022-08-08T03:02:03Z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2764548FDEE14B6AB2D1F255D7404AF4</vt:lpwstr>
  </property>
  <property fmtid="{D5CDD505-2E9C-101B-9397-08002B2CF9AE}" pid="3" name="KSOProductBuildVer">
    <vt:lpwstr>1033-11.2.0.11191</vt:lpwstr>
  </property>
</Properties>
</file>